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5"/>
  </p:handout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462" y="-90"/>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2022"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887596-28E9-4B1A-B414-3EBFB7AA27EF}" type="datetimeFigureOut">
              <a:rPr lang="es-CO" smtClean="0"/>
              <a:pPr/>
              <a:t>01/04/2014</a:t>
            </a:fld>
            <a:endParaRPr lang="es-CO"/>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50B8C90-DA9F-4F4D-9563-88CC96D5093A}" type="slidenum">
              <a:rPr lang="es-CO" smtClean="0"/>
              <a:pPr/>
              <a:t>‹Nº›</a:t>
            </a:fld>
            <a:endParaRPr lang="es-CO"/>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268A3DF4-61F5-4A22-9E53-FD91D82C9FED}" type="datetimeFigureOut">
              <a:rPr lang="es-CO" smtClean="0"/>
              <a:pPr/>
              <a:t>01/04/2014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9C5F23A-570B-4985-8C19-653660E7164E}"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268A3DF4-61F5-4A22-9E53-FD91D82C9FED}" type="datetimeFigureOut">
              <a:rPr lang="es-CO" smtClean="0"/>
              <a:pPr/>
              <a:t>01/04/2014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9C5F23A-570B-4985-8C19-653660E7164E}"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268A3DF4-61F5-4A22-9E53-FD91D82C9FED}" type="datetimeFigureOut">
              <a:rPr lang="es-CO" smtClean="0"/>
              <a:pPr/>
              <a:t>01/04/2014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9C5F23A-570B-4985-8C19-653660E7164E}"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268A3DF4-61F5-4A22-9E53-FD91D82C9FED}" type="datetimeFigureOut">
              <a:rPr lang="es-CO" smtClean="0"/>
              <a:pPr/>
              <a:t>01/04/2014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9C5F23A-570B-4985-8C19-653660E7164E}"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68A3DF4-61F5-4A22-9E53-FD91D82C9FED}" type="datetimeFigureOut">
              <a:rPr lang="es-CO" smtClean="0"/>
              <a:pPr/>
              <a:t>01/04/2014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9C5F23A-570B-4985-8C19-653660E7164E}"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268A3DF4-61F5-4A22-9E53-FD91D82C9FED}" type="datetimeFigureOut">
              <a:rPr lang="es-CO" smtClean="0"/>
              <a:pPr/>
              <a:t>01/04/2014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9C5F23A-570B-4985-8C19-653660E7164E}"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268A3DF4-61F5-4A22-9E53-FD91D82C9FED}" type="datetimeFigureOut">
              <a:rPr lang="es-CO" smtClean="0"/>
              <a:pPr/>
              <a:t>01/04/2014</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C9C5F23A-570B-4985-8C19-653660E7164E}"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268A3DF4-61F5-4A22-9E53-FD91D82C9FED}" type="datetimeFigureOut">
              <a:rPr lang="es-CO" smtClean="0"/>
              <a:pPr/>
              <a:t>01/04/2014</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C9C5F23A-570B-4985-8C19-653660E7164E}"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68A3DF4-61F5-4A22-9E53-FD91D82C9FED}" type="datetimeFigureOut">
              <a:rPr lang="es-CO" smtClean="0"/>
              <a:pPr/>
              <a:t>01/04/2014</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C9C5F23A-570B-4985-8C19-653660E7164E}"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68A3DF4-61F5-4A22-9E53-FD91D82C9FED}" type="datetimeFigureOut">
              <a:rPr lang="es-CO" smtClean="0"/>
              <a:pPr/>
              <a:t>01/04/2014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9C5F23A-570B-4985-8C19-653660E7164E}"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68A3DF4-61F5-4A22-9E53-FD91D82C9FED}" type="datetimeFigureOut">
              <a:rPr lang="es-CO" smtClean="0"/>
              <a:pPr/>
              <a:t>01/04/2014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9C5F23A-570B-4985-8C19-653660E7164E}"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8A3DF4-61F5-4A22-9E53-FD91D82C9FED}" type="datetimeFigureOut">
              <a:rPr lang="es-CO" smtClean="0"/>
              <a:pPr/>
              <a:t>01/04/2014</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C5F23A-570B-4985-8C19-653660E7164E}"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3.bp.blogspot.com/_iYscAJmtWoo/TNrwyHFzanI/AAAAAAAAApg/_yVsiqBYjtg/s1600/huelladigital2.png" TargetMode="Externa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https://www.google.com.co/url?q=http://www.post55.es/post/2012-04-09-valrate&amp;sa=U&amp;ei=kb4hU4PeJoSqkQepwYHYAg&amp;ved=0CGUQ9QEwHQ&amp;usg=AFQjCNH0FTX88JSwFd_NCooguZuy-YWTLg"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om.co/url?q=http://www.fapar.org/escuela_padres/ayuda_padres_madres/autoestima.htm&amp;sa=U&amp;ei=mSA7U8G7O4Lf0gG8ooGQAg&amp;ved=0CFIQ9QEwEw&amp;usg=AFQjCNHZ75M59MwxA1nE-qlxDkox_LGFFQ" TargetMode="External"/><Relationship Id="rId2" Type="http://schemas.openxmlformats.org/officeDocument/2006/relationships/hyperlink" Target="http://www.miautoestima.com/" TargetMode="External"/><Relationship Id="rId1" Type="http://schemas.openxmlformats.org/officeDocument/2006/relationships/slideLayout" Target="../slideLayouts/slideLayout7.xml"/><Relationship Id="rId6" Type="http://schemas.openxmlformats.org/officeDocument/2006/relationships/image" Target="../media/image14.jpeg"/><Relationship Id="rId5" Type="http://schemas.openxmlformats.org/officeDocument/2006/relationships/hyperlink" Target="http://www.google.com.co/url?q=http://krisolzen.com/la-construccion-de-la-autoestima/&amp;sa=U&amp;ei=DyI7U7n-Nsbu0gHbwYCwBw&amp;ved=0CDIQ9QEwAw&amp;usg=AFQjCNFItdaX5lyWsKBdEDHSxHgvR4aETQ" TargetMode="External"/><Relationship Id="rId4" Type="http://schemas.openxmlformats.org/officeDocument/2006/relationships/image" Target="../media/image13.jpeg"/></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mejorar.miautoestima.com/wp-content/uploads/2012/07/me-he-apuntado.jpg"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slide" Target="slide9.xml"/><Relationship Id="rId7" Type="http://schemas.openxmlformats.org/officeDocument/2006/relationships/slide" Target="slide13.xml"/><Relationship Id="rId12" Type="http://schemas.openxmlformats.org/officeDocument/2006/relationships/slide" Target="slide7.xml"/><Relationship Id="rId2" Type="http://schemas.openxmlformats.org/officeDocument/2006/relationships/slide" Target="slide8.xml"/><Relationship Id="rId1" Type="http://schemas.openxmlformats.org/officeDocument/2006/relationships/slideLayout" Target="../slideLayouts/slideLayout7.xml"/><Relationship Id="rId6" Type="http://schemas.openxmlformats.org/officeDocument/2006/relationships/slide" Target="slide12.xml"/><Relationship Id="rId11" Type="http://schemas.openxmlformats.org/officeDocument/2006/relationships/slide" Target="slide6.xml"/><Relationship Id="rId5" Type="http://schemas.openxmlformats.org/officeDocument/2006/relationships/slide" Target="slide11.xml"/><Relationship Id="rId10" Type="http://schemas.openxmlformats.org/officeDocument/2006/relationships/slide" Target="slide5.xml"/><Relationship Id="rId4" Type="http://schemas.openxmlformats.org/officeDocument/2006/relationships/slide" Target="slide10.xml"/><Relationship Id="rId9" Type="http://schemas.openxmlformats.org/officeDocument/2006/relationships/slide" Target="slide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co/url?q=http://jcvalda.wordpress.com/2011/09/14/la-autoestima-y-el-exito-en-los-negocios/&amp;sa=U&amp;ei=DyI7U7n-Nsbu0gHbwYCwBw&amp;ved=0CDwQ9QEwCA&amp;usg=AFQjCNFGYItNRelzQj1CzWIiXYUbD5tofw"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oogle.com.co/url?q=http://levantagluteos.blogspot.com/2013/03/la-autoestima-como-te-piensas-te-ves.html&amp;sa=U&amp;ei=DyI7U7n-Nsbu0gHbwYCwBw&amp;ved=0CE4Q9QEwEQ&amp;usg=AFQjCNFeVzk_oe8F47UCstXITwbQUMQicQ" TargetMode="External"/><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hyperlink" Target="http://www.google.com.co/url?q=http://globedia.com/alta-autoestima-valor-interno&amp;sa=U&amp;ei=DyI7U7n-Nsbu0gHbwYCwBw&amp;ved=0CFAQ9QEwEg&amp;usg=AFQjCNH2A4gfV4oKm3hUmqbhczdOMHPkrw"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oogle.com.co/url?q=http://unavozenelsilencio2.blogspot.com/2013/05/tecnicas-para-fortalecer-la-autoestima.html&amp;sa=U&amp;ei=DyI7U7n-Nsbu0gHbwYCwBw&amp;ved=0CEAQ9QEwCg&amp;usg=AFQjCNHaLyKxZU2XhTg8CozTcgtQ2djcTw"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com.co/url?q=http://desmotivaciones.es/carteles/autoestima/recientes/71&amp;sa=U&amp;ei=DyI7U7n-Nsbu0gHbwYCwBw&amp;ved=0CFIQ9QEwEw&amp;usg=AFQjCNFfnM9mvR38-CCQB-1HXKjV237FVw"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google.com.co/url?q=http://eltrianguloenbermudas.blogspot.com/2011/03/la-autoestima-y-el-efecto-pigmalion.html&amp;sa=U&amp;ei=DyI7U7n-Nsbu0gHbwYCwBw&amp;ved=0CDAQ9QEwAg&amp;usg=AFQjCNGgjEvsOzaKpAmmOvKT9-iLa8kPQ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188640"/>
            <a:ext cx="7772400" cy="936103"/>
          </a:xfrm>
        </p:spPr>
        <p:txBody>
          <a:bodyPr>
            <a:normAutofit fontScale="90000"/>
          </a:bodyPr>
          <a:lstStyle/>
          <a:p>
            <a:r>
              <a:rPr lang="es-ES"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
            </a:r>
            <a:br>
              <a:rPr lang="es-ES"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br>
            <a:endParaRPr lang="es-CO" dirty="0"/>
          </a:p>
        </p:txBody>
      </p:sp>
      <p:sp>
        <p:nvSpPr>
          <p:cNvPr id="4" name="3 Rectángulo"/>
          <p:cNvSpPr/>
          <p:nvPr/>
        </p:nvSpPr>
        <p:spPr>
          <a:xfrm>
            <a:off x="4479634" y="2967335"/>
            <a:ext cx="184731" cy="923330"/>
          </a:xfrm>
          <a:prstGeom prst="rect">
            <a:avLst/>
          </a:prstGeom>
          <a:noFill/>
        </p:spPr>
        <p:txBody>
          <a:bodyPr wrap="none" lIns="91440" tIns="45720" rIns="91440" bIns="45720">
            <a:spAutoFit/>
          </a:bodyPr>
          <a:lstStyle/>
          <a:p>
            <a:pPr algn="ctr"/>
            <a:endParaRPr lang="es-E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7" name="6 Rectángulo"/>
          <p:cNvSpPr/>
          <p:nvPr/>
        </p:nvSpPr>
        <p:spPr>
          <a:xfrm>
            <a:off x="3491880" y="332656"/>
            <a:ext cx="1887312" cy="369332"/>
          </a:xfrm>
          <a:prstGeom prst="rect">
            <a:avLst/>
          </a:prstGeom>
        </p:spPr>
        <p:txBody>
          <a:bodyPr wrap="none">
            <a:spAutoFit/>
          </a:bodyPr>
          <a:lstStyle/>
          <a:p>
            <a:pPr algn="ctr"/>
            <a:r>
              <a:rPr lang="es-CO" dirty="0" smtClean="0">
                <a:solidFill>
                  <a:srgbClr val="FF0066"/>
                </a:solidFill>
                <a:latin typeface="Arial Black" pitchFamily="34" charset="0"/>
              </a:rPr>
              <a:t>AUTOESTIMA</a:t>
            </a:r>
            <a:endParaRPr lang="es-CO" dirty="0">
              <a:solidFill>
                <a:srgbClr val="FF0066"/>
              </a:solidFill>
              <a:latin typeface="Arial Black" pitchFamily="34" charset="0"/>
            </a:endParaRPr>
          </a:p>
        </p:txBody>
      </p:sp>
      <p:grpSp>
        <p:nvGrpSpPr>
          <p:cNvPr id="8" name="7 Subtítulo"/>
          <p:cNvGrpSpPr>
            <a:grpSpLocks noGrp="1"/>
          </p:cNvGrpSpPr>
          <p:nvPr>
            <p:ph type="subTitle" idx="1"/>
          </p:nvPr>
        </p:nvGrpSpPr>
        <p:grpSpPr>
          <a:xfrm>
            <a:off x="395536" y="1341438"/>
            <a:ext cx="8208912" cy="4608512"/>
            <a:chOff x="1961050" y="2774237"/>
            <a:chExt cx="4495129" cy="3613781"/>
          </a:xfrm>
        </p:grpSpPr>
        <p:grpSp>
          <p:nvGrpSpPr>
            <p:cNvPr id="9" name="34 Grupo"/>
            <p:cNvGrpSpPr/>
            <p:nvPr/>
          </p:nvGrpSpPr>
          <p:grpSpPr>
            <a:xfrm>
              <a:off x="4211960" y="2778287"/>
              <a:ext cx="2244219" cy="1800199"/>
              <a:chOff x="4211960" y="2852936"/>
              <a:chExt cx="2244219" cy="1800199"/>
            </a:xfrm>
          </p:grpSpPr>
          <p:sp>
            <p:nvSpPr>
              <p:cNvPr id="22" name="21 Rectángulo redondeado"/>
              <p:cNvSpPr/>
              <p:nvPr/>
            </p:nvSpPr>
            <p:spPr>
              <a:xfrm>
                <a:off x="4211960" y="2852936"/>
                <a:ext cx="2244219" cy="1800199"/>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dirty="0"/>
              </a:p>
            </p:txBody>
          </p:sp>
          <p:sp>
            <p:nvSpPr>
              <p:cNvPr id="23" name="22 CuadroTexto"/>
              <p:cNvSpPr txBox="1"/>
              <p:nvPr/>
            </p:nvSpPr>
            <p:spPr>
              <a:xfrm>
                <a:off x="4572000" y="4149080"/>
                <a:ext cx="1368152" cy="369332"/>
              </a:xfrm>
              <a:prstGeom prst="rect">
                <a:avLst/>
              </a:prstGeom>
              <a:noFill/>
            </p:spPr>
            <p:txBody>
              <a:bodyPr wrap="square" rtlCol="0">
                <a:prstTxWarp prst="textPlain">
                  <a:avLst/>
                </a:prstTxWarp>
                <a:spAutoFit/>
              </a:bodyPr>
              <a:lstStyle/>
              <a:p>
                <a:r>
                  <a:rPr lang="es-CO" dirty="0" smtClean="0">
                    <a:solidFill>
                      <a:srgbClr val="FF0000"/>
                    </a:solidFill>
                  </a:rPr>
                  <a:t>CONOCERTE</a:t>
                </a:r>
                <a:endParaRPr lang="es-CO" dirty="0">
                  <a:solidFill>
                    <a:srgbClr val="FF0000"/>
                  </a:solidFill>
                </a:endParaRPr>
              </a:p>
            </p:txBody>
          </p:sp>
          <p:pic>
            <p:nvPicPr>
              <p:cNvPr id="24" name="Picture 4" descr="http://3.bp.blogspot.com/_iYscAJmtWoo/TNrwyHFzanI/AAAAAAAAApg/_yVsiqBYjtg/s320/huelladigital2.png">
                <a:hlinkClick r:id="rId2"/>
              </p:cNvPr>
              <p:cNvPicPr>
                <a:picLocks noChangeAspect="1" noChangeArrowheads="1"/>
              </p:cNvPicPr>
              <p:nvPr/>
            </p:nvPicPr>
            <p:blipFill>
              <a:blip r:embed="rId3" cstate="print"/>
              <a:srcRect/>
              <a:stretch>
                <a:fillRect/>
              </a:stretch>
            </p:blipFill>
            <p:spPr bwMode="auto">
              <a:xfrm>
                <a:off x="4860032" y="2996952"/>
                <a:ext cx="864096" cy="1071748"/>
              </a:xfrm>
              <a:prstGeom prst="rect">
                <a:avLst/>
              </a:prstGeom>
              <a:noFill/>
            </p:spPr>
          </p:pic>
        </p:grpSp>
        <p:grpSp>
          <p:nvGrpSpPr>
            <p:cNvPr id="10" name="33 Grupo"/>
            <p:cNvGrpSpPr/>
            <p:nvPr/>
          </p:nvGrpSpPr>
          <p:grpSpPr>
            <a:xfrm>
              <a:off x="1963690" y="4581127"/>
              <a:ext cx="2244219" cy="1800199"/>
              <a:chOff x="1331640" y="4653136"/>
              <a:chExt cx="2244219" cy="1800199"/>
            </a:xfrm>
          </p:grpSpPr>
          <p:sp>
            <p:nvSpPr>
              <p:cNvPr id="19" name="18 Rectángulo redondeado"/>
              <p:cNvSpPr/>
              <p:nvPr/>
            </p:nvSpPr>
            <p:spPr>
              <a:xfrm>
                <a:off x="1331640" y="4653136"/>
                <a:ext cx="2244219" cy="1800199"/>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p>
            </p:txBody>
          </p:sp>
          <p:pic>
            <p:nvPicPr>
              <p:cNvPr id="20" name="Picture 6" descr="https://encrypted-tbn3.gstatic.com/images?q=tbn:ANd9GcQYIpWsPFYjHZObaGeTsd2WJvuygA-H29WByj3TZv9ZTTYdc6Asb9FdZA">
                <a:hlinkClick r:id="rId4"/>
              </p:cNvPr>
              <p:cNvPicPr>
                <a:picLocks noChangeAspect="1" noChangeArrowheads="1"/>
              </p:cNvPicPr>
              <p:nvPr/>
            </p:nvPicPr>
            <p:blipFill>
              <a:blip r:embed="rId5" cstate="print"/>
              <a:srcRect/>
              <a:stretch>
                <a:fillRect/>
              </a:stretch>
            </p:blipFill>
            <p:spPr bwMode="auto">
              <a:xfrm>
                <a:off x="1691680" y="4653136"/>
                <a:ext cx="1296144" cy="1278093"/>
              </a:xfrm>
              <a:prstGeom prst="rect">
                <a:avLst/>
              </a:prstGeom>
              <a:ln>
                <a:noFill/>
              </a:ln>
              <a:effectLst>
                <a:softEdge rad="112500"/>
              </a:effectLst>
            </p:spPr>
          </p:pic>
          <p:sp>
            <p:nvSpPr>
              <p:cNvPr id="21" name="20 CuadroTexto"/>
              <p:cNvSpPr txBox="1"/>
              <p:nvPr/>
            </p:nvSpPr>
            <p:spPr>
              <a:xfrm>
                <a:off x="1691680" y="5949280"/>
                <a:ext cx="1368152" cy="369332"/>
              </a:xfrm>
              <a:prstGeom prst="rect">
                <a:avLst/>
              </a:prstGeom>
              <a:noFill/>
            </p:spPr>
            <p:txBody>
              <a:bodyPr wrap="square" rtlCol="0">
                <a:prstTxWarp prst="textPlain">
                  <a:avLst/>
                </a:prstTxWarp>
                <a:spAutoFit/>
              </a:bodyPr>
              <a:lstStyle/>
              <a:p>
                <a:r>
                  <a:rPr lang="es-CO" dirty="0" smtClean="0">
                    <a:solidFill>
                      <a:srgbClr val="FF0000"/>
                    </a:solidFill>
                  </a:rPr>
                  <a:t>VALORARTE</a:t>
                </a:r>
                <a:endParaRPr lang="es-CO" dirty="0">
                  <a:solidFill>
                    <a:srgbClr val="FF0000"/>
                  </a:solidFill>
                </a:endParaRPr>
              </a:p>
            </p:txBody>
          </p:sp>
        </p:grpSp>
        <p:grpSp>
          <p:nvGrpSpPr>
            <p:cNvPr id="11" name="32 Grupo"/>
            <p:cNvGrpSpPr/>
            <p:nvPr/>
          </p:nvGrpSpPr>
          <p:grpSpPr>
            <a:xfrm>
              <a:off x="1961050" y="2774237"/>
              <a:ext cx="2244219" cy="1800199"/>
              <a:chOff x="1331640" y="2852936"/>
              <a:chExt cx="2244219" cy="1800199"/>
            </a:xfrm>
          </p:grpSpPr>
          <p:sp>
            <p:nvSpPr>
              <p:cNvPr id="16" name="15 Rectángulo redondeado"/>
              <p:cNvSpPr/>
              <p:nvPr/>
            </p:nvSpPr>
            <p:spPr>
              <a:xfrm>
                <a:off x="1331640" y="2852936"/>
                <a:ext cx="2244219" cy="1800199"/>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a:p>
            </p:txBody>
          </p:sp>
          <p:sp>
            <p:nvSpPr>
              <p:cNvPr id="17" name="16 CuadroTexto"/>
              <p:cNvSpPr txBox="1"/>
              <p:nvPr/>
            </p:nvSpPr>
            <p:spPr>
              <a:xfrm>
                <a:off x="1691680" y="4005064"/>
                <a:ext cx="1368152" cy="369332"/>
              </a:xfrm>
              <a:prstGeom prst="rect">
                <a:avLst/>
              </a:prstGeom>
              <a:noFill/>
            </p:spPr>
            <p:txBody>
              <a:bodyPr wrap="square" rtlCol="0">
                <a:prstTxWarp prst="textPlain">
                  <a:avLst/>
                </a:prstTxWarp>
                <a:spAutoFit/>
              </a:bodyPr>
              <a:lstStyle/>
              <a:p>
                <a:r>
                  <a:rPr lang="es-CO" dirty="0" smtClean="0"/>
                  <a:t>QUERERTE</a:t>
                </a:r>
                <a:endParaRPr lang="es-CO" dirty="0"/>
              </a:p>
            </p:txBody>
          </p:sp>
          <p:sp>
            <p:nvSpPr>
              <p:cNvPr id="18" name="17 Corazón"/>
              <p:cNvSpPr/>
              <p:nvPr/>
            </p:nvSpPr>
            <p:spPr>
              <a:xfrm>
                <a:off x="1475656" y="3068960"/>
                <a:ext cx="936104"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pSp>
        <p:grpSp>
          <p:nvGrpSpPr>
            <p:cNvPr id="12" name="35 Grupo"/>
            <p:cNvGrpSpPr/>
            <p:nvPr/>
          </p:nvGrpSpPr>
          <p:grpSpPr>
            <a:xfrm>
              <a:off x="4211960" y="4587819"/>
              <a:ext cx="2244219" cy="1800199"/>
              <a:chOff x="4211960" y="4653136"/>
              <a:chExt cx="2244219" cy="1800199"/>
            </a:xfrm>
          </p:grpSpPr>
          <p:sp>
            <p:nvSpPr>
              <p:cNvPr id="13" name="12 Rectángulo redondeado"/>
              <p:cNvSpPr/>
              <p:nvPr/>
            </p:nvSpPr>
            <p:spPr>
              <a:xfrm>
                <a:off x="4211960" y="4653136"/>
                <a:ext cx="2244219" cy="1800199"/>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s-CO" dirty="0"/>
              </a:p>
            </p:txBody>
          </p:sp>
          <p:sp>
            <p:nvSpPr>
              <p:cNvPr id="14" name="13 CuadroTexto"/>
              <p:cNvSpPr txBox="1"/>
              <p:nvPr/>
            </p:nvSpPr>
            <p:spPr>
              <a:xfrm>
                <a:off x="4716016" y="5877272"/>
                <a:ext cx="1368152" cy="369332"/>
              </a:xfrm>
              <a:prstGeom prst="rect">
                <a:avLst/>
              </a:prstGeom>
              <a:noFill/>
            </p:spPr>
            <p:txBody>
              <a:bodyPr wrap="square" rtlCol="0">
                <a:prstTxWarp prst="textPlain">
                  <a:avLst/>
                </a:prstTxWarp>
                <a:spAutoFit/>
              </a:bodyPr>
              <a:lstStyle/>
              <a:p>
                <a:r>
                  <a:rPr lang="es-CO" dirty="0" smtClean="0"/>
                  <a:t>ACEPTARTE</a:t>
                </a:r>
                <a:endParaRPr lang="es-CO" dirty="0"/>
              </a:p>
            </p:txBody>
          </p:sp>
          <p:sp>
            <p:nvSpPr>
              <p:cNvPr id="15" name="14 Cara sonriente"/>
              <p:cNvSpPr/>
              <p:nvPr/>
            </p:nvSpPr>
            <p:spPr>
              <a:xfrm>
                <a:off x="4932040" y="4869160"/>
                <a:ext cx="864096" cy="864096"/>
              </a:xfrm>
              <a:prstGeom prst="smileyFac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63688" y="332656"/>
            <a:ext cx="5184576" cy="707886"/>
          </a:xfrm>
          <a:prstGeom prst="rect">
            <a:avLst/>
          </a:prstGeom>
          <a:noFill/>
        </p:spPr>
        <p:txBody>
          <a:bodyPr wrap="square" rtlCol="0">
            <a:spAutoFit/>
          </a:bodyPr>
          <a:lstStyle/>
          <a:p>
            <a:pPr algn="ctr"/>
            <a:r>
              <a:rPr lang="es-ES" sz="2000" b="1" dirty="0" smtClean="0">
                <a:solidFill>
                  <a:srgbClr val="FF0000"/>
                </a:solidFill>
                <a:latin typeface="Berling Antiqua" pitchFamily="18" charset="0"/>
              </a:rPr>
              <a:t>Es fácil para ti recibir una crítica constructiva de otra persona?</a:t>
            </a:r>
            <a:endParaRPr lang="es-CO" sz="2000" dirty="0">
              <a:solidFill>
                <a:srgbClr val="FF0000"/>
              </a:solidFill>
            </a:endParaRPr>
          </a:p>
        </p:txBody>
      </p:sp>
      <p:sp>
        <p:nvSpPr>
          <p:cNvPr id="4" name="3 CuadroTexto"/>
          <p:cNvSpPr txBox="1"/>
          <p:nvPr/>
        </p:nvSpPr>
        <p:spPr>
          <a:xfrm>
            <a:off x="2195736" y="2204864"/>
            <a:ext cx="5544616" cy="2862322"/>
          </a:xfrm>
          <a:prstGeom prst="rect">
            <a:avLst/>
          </a:prstGeom>
          <a:noFill/>
        </p:spPr>
        <p:txBody>
          <a:bodyPr wrap="square" rtlCol="0">
            <a:spAutoFit/>
          </a:bodyPr>
          <a:lstStyle/>
          <a:p>
            <a:pPr algn="just"/>
            <a:r>
              <a:rPr lang="es-CO" b="1" dirty="0" smtClean="0">
                <a:latin typeface="Arial Narrow" pitchFamily="34" charset="0"/>
              </a:rPr>
              <a:t>Teniendo en cuenta que las críticas no siempre son malas ya que pueden ayudarnos a mejorar, sobre todo si están bien hechas y son constructivas.  Pero para que sea así, es importante que las interpretes como criticas concretas hacia algo específico y no como críticas a tu persona.</a:t>
            </a:r>
          </a:p>
          <a:p>
            <a:pPr algn="just"/>
            <a:endParaRPr lang="es-CO" b="1" dirty="0" smtClean="0">
              <a:latin typeface="Arial Narrow" pitchFamily="34" charset="0"/>
            </a:endParaRPr>
          </a:p>
          <a:p>
            <a:endParaRPr lang="es-CO" b="1" dirty="0" smtClean="0">
              <a:latin typeface="Arial Narrow" pitchFamily="34" charset="0"/>
            </a:endParaRPr>
          </a:p>
          <a:p>
            <a:r>
              <a:rPr lang="es-CO" b="1" dirty="0" smtClean="0">
                <a:latin typeface="Arial Narrow" pitchFamily="34" charset="0"/>
                <a:hlinkClick r:id="rId2"/>
              </a:rPr>
              <a:t>www.miautoestima.com</a:t>
            </a:r>
            <a:endParaRPr lang="es-CO" b="1" dirty="0" smtClean="0">
              <a:latin typeface="Arial Narrow" pitchFamily="34" charset="0"/>
            </a:endParaRPr>
          </a:p>
          <a:p>
            <a:endParaRPr lang="es-CO" b="1" dirty="0" smtClean="0">
              <a:latin typeface="Arial Narrow" pitchFamily="34" charset="0"/>
            </a:endParaRPr>
          </a:p>
          <a:p>
            <a:endParaRPr lang="es-CO" dirty="0"/>
          </a:p>
        </p:txBody>
      </p:sp>
      <p:pic>
        <p:nvPicPr>
          <p:cNvPr id="3074" name="Picture 2" descr="http://t0.gstatic.com/images?q=tbn:ANd9GcSgECGeo9CpUDpr4ZhjBitX0KwkNM9I5C0eyCUaBEUsXY2lZTLwuBTnG1k">
            <a:hlinkClick r:id="rId3"/>
          </p:cNvPr>
          <p:cNvPicPr>
            <a:picLocks noChangeAspect="1" noChangeArrowheads="1"/>
          </p:cNvPicPr>
          <p:nvPr/>
        </p:nvPicPr>
        <p:blipFill>
          <a:blip r:embed="rId4" cstate="print"/>
          <a:srcRect/>
          <a:stretch>
            <a:fillRect/>
          </a:stretch>
        </p:blipFill>
        <p:spPr bwMode="auto">
          <a:xfrm>
            <a:off x="179512" y="1700808"/>
            <a:ext cx="1619672" cy="2304256"/>
          </a:xfrm>
          <a:prstGeom prst="rect">
            <a:avLst/>
          </a:prstGeom>
          <a:noFill/>
        </p:spPr>
      </p:pic>
      <p:pic>
        <p:nvPicPr>
          <p:cNvPr id="3076" name="Picture 4" descr="http://t0.gstatic.com/images?q=tbn:ANd9GcR7riLd46_LGXrt5Ff4w9mXZHsPQuIsxjdeeZ67abGrIFiOhEws0yJkvH4V">
            <a:hlinkClick r:id="rId5"/>
          </p:cNvPr>
          <p:cNvPicPr>
            <a:picLocks noChangeAspect="1" noChangeArrowheads="1"/>
          </p:cNvPicPr>
          <p:nvPr/>
        </p:nvPicPr>
        <p:blipFill>
          <a:blip r:embed="rId6" cstate="print"/>
          <a:srcRect/>
          <a:stretch>
            <a:fillRect/>
          </a:stretch>
        </p:blipFill>
        <p:spPr bwMode="auto">
          <a:xfrm>
            <a:off x="6732240" y="4437112"/>
            <a:ext cx="2016224" cy="1872208"/>
          </a:xfrm>
          <a:prstGeom prst="rect">
            <a:avLst/>
          </a:prstGeom>
          <a:noFill/>
        </p:spPr>
      </p:pic>
      <p:sp>
        <p:nvSpPr>
          <p:cNvPr id="10" name="9 Elipse"/>
          <p:cNvSpPr/>
          <p:nvPr/>
        </p:nvSpPr>
        <p:spPr>
          <a:xfrm>
            <a:off x="8532440" y="6309320"/>
            <a:ext cx="432048"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691680" y="404664"/>
            <a:ext cx="5688632" cy="1231106"/>
          </a:xfrm>
          <a:prstGeom prst="rect">
            <a:avLst/>
          </a:prstGeom>
          <a:noFill/>
        </p:spPr>
        <p:txBody>
          <a:bodyPr wrap="square" rtlCol="0">
            <a:spAutoFit/>
          </a:bodyPr>
          <a:lstStyle/>
          <a:p>
            <a:pPr algn="ctr"/>
            <a:r>
              <a:rPr lang="es-ES" sz="2800" b="1" dirty="0" smtClean="0">
                <a:solidFill>
                  <a:srgbClr val="FF0000"/>
                </a:solidFill>
                <a:latin typeface="Berling Antiqua" pitchFamily="18" charset="0"/>
              </a:rPr>
              <a:t>¿Crees que puedes alcanzar tus metas?</a:t>
            </a:r>
          </a:p>
          <a:p>
            <a:endParaRPr lang="es-CO" dirty="0"/>
          </a:p>
        </p:txBody>
      </p:sp>
      <p:sp>
        <p:nvSpPr>
          <p:cNvPr id="3" name="2 CuadroTexto"/>
          <p:cNvSpPr txBox="1"/>
          <p:nvPr/>
        </p:nvSpPr>
        <p:spPr>
          <a:xfrm>
            <a:off x="251520" y="2060848"/>
            <a:ext cx="4968552" cy="3354765"/>
          </a:xfrm>
          <a:prstGeom prst="rect">
            <a:avLst/>
          </a:prstGeom>
          <a:noFill/>
        </p:spPr>
        <p:txBody>
          <a:bodyPr wrap="square" rtlCol="0">
            <a:spAutoFit/>
          </a:bodyPr>
          <a:lstStyle/>
          <a:p>
            <a:pPr algn="just"/>
            <a:r>
              <a:rPr lang="es-CO" sz="2800" b="1" dirty="0" smtClean="0">
                <a:solidFill>
                  <a:srgbClr val="7030A0"/>
                </a:solidFill>
              </a:rPr>
              <a:t>Si se puede confiando en nuestras capacidades y trabajando con objetivos claros se puede conseguir llegar a las metas propuestas.</a:t>
            </a:r>
          </a:p>
          <a:p>
            <a:endParaRPr lang="es-CO" dirty="0" smtClean="0"/>
          </a:p>
          <a:p>
            <a:endParaRPr lang="es-CO" dirty="0" smtClean="0"/>
          </a:p>
          <a:p>
            <a:endParaRPr lang="es-CO" dirty="0" smtClean="0"/>
          </a:p>
          <a:p>
            <a:endParaRPr lang="es-CO" dirty="0" smtClean="0"/>
          </a:p>
        </p:txBody>
      </p:sp>
      <p:pic>
        <p:nvPicPr>
          <p:cNvPr id="2050" name="Picture 2" descr="http://mejorar.miautoestima.com/wp-content/uploads/2012/07/me-he-apuntado.jpg">
            <a:hlinkClick r:id="rId2"/>
          </p:cNvPr>
          <p:cNvPicPr>
            <a:picLocks noChangeAspect="1" noChangeArrowheads="1"/>
          </p:cNvPicPr>
          <p:nvPr/>
        </p:nvPicPr>
        <p:blipFill>
          <a:blip r:embed="rId3" cstate="print"/>
          <a:srcRect/>
          <a:stretch>
            <a:fillRect/>
          </a:stretch>
        </p:blipFill>
        <p:spPr bwMode="auto">
          <a:xfrm>
            <a:off x="6300192" y="2636912"/>
            <a:ext cx="1901011" cy="3168352"/>
          </a:xfrm>
          <a:prstGeom prst="rect">
            <a:avLst/>
          </a:prstGeom>
          <a:noFill/>
        </p:spPr>
      </p:pic>
      <p:sp>
        <p:nvSpPr>
          <p:cNvPr id="6" name="5 Elipse"/>
          <p:cNvSpPr/>
          <p:nvPr/>
        </p:nvSpPr>
        <p:spPr>
          <a:xfrm>
            <a:off x="8532440" y="6309320"/>
            <a:ext cx="432048"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123728" y="476672"/>
            <a:ext cx="5760640" cy="800219"/>
          </a:xfrm>
          <a:prstGeom prst="rect">
            <a:avLst/>
          </a:prstGeom>
          <a:noFill/>
        </p:spPr>
        <p:txBody>
          <a:bodyPr wrap="square" rtlCol="0">
            <a:spAutoFit/>
          </a:bodyPr>
          <a:lstStyle/>
          <a:p>
            <a:pPr algn="ctr"/>
            <a:r>
              <a:rPr lang="es-ES" sz="2800" b="1" dirty="0" smtClean="0">
                <a:solidFill>
                  <a:srgbClr val="FF0000"/>
                </a:solidFill>
                <a:latin typeface="Berling Antiqua" pitchFamily="18" charset="0"/>
              </a:rPr>
              <a:t>¿Tener Autoestima es?</a:t>
            </a:r>
          </a:p>
          <a:p>
            <a:endParaRPr lang="es-CO" dirty="0"/>
          </a:p>
        </p:txBody>
      </p:sp>
      <p:sp>
        <p:nvSpPr>
          <p:cNvPr id="4" name="3 CuadroTexto"/>
          <p:cNvSpPr txBox="1"/>
          <p:nvPr/>
        </p:nvSpPr>
        <p:spPr>
          <a:xfrm>
            <a:off x="323528" y="836712"/>
            <a:ext cx="288032" cy="5632311"/>
          </a:xfrm>
          <a:prstGeom prst="rect">
            <a:avLst/>
          </a:prstGeom>
          <a:noFill/>
        </p:spPr>
        <p:txBody>
          <a:bodyPr wrap="square" rtlCol="0">
            <a:spAutoFit/>
          </a:bodyPr>
          <a:lstStyle/>
          <a:p>
            <a:pPr algn="ctr"/>
            <a:r>
              <a:rPr lang="es-ES" sz="3600" b="1" dirty="0" smtClean="0">
                <a:ln w="18000">
                  <a:solidFill>
                    <a:schemeClr val="tx1"/>
                  </a:solidFill>
                  <a:prstDash val="solid"/>
                  <a:miter lim="800000"/>
                </a:ln>
                <a:solidFill>
                  <a:srgbClr val="FF3399"/>
                </a:solidFill>
                <a:effectLst>
                  <a:outerShdw blurRad="25500" dist="23000" dir="7020000" algn="tl">
                    <a:srgbClr val="000000">
                      <a:alpha val="50000"/>
                    </a:srgbClr>
                  </a:outerShdw>
                </a:effectLst>
                <a:latin typeface="Arial" pitchFamily="34" charset="0"/>
                <a:cs typeface="Arial" pitchFamily="34" charset="0"/>
              </a:rPr>
              <a:t>A</a:t>
            </a:r>
          </a:p>
          <a:p>
            <a:pPr algn="ctr"/>
            <a:r>
              <a:rPr lang="es-ES" sz="3600" b="1" dirty="0" smtClean="0">
                <a:ln w="18000">
                  <a:solidFill>
                    <a:schemeClr val="tx1"/>
                  </a:solidFill>
                  <a:prstDash val="solid"/>
                  <a:miter lim="800000"/>
                </a:ln>
                <a:solidFill>
                  <a:srgbClr val="FF3399"/>
                </a:solidFill>
                <a:effectLst>
                  <a:outerShdw blurRad="25500" dist="23000" dir="7020000" algn="tl">
                    <a:srgbClr val="000000">
                      <a:alpha val="50000"/>
                    </a:srgbClr>
                  </a:outerShdw>
                </a:effectLst>
                <a:latin typeface="Arial" pitchFamily="34" charset="0"/>
                <a:cs typeface="Arial" pitchFamily="34" charset="0"/>
              </a:rPr>
              <a:t>U</a:t>
            </a:r>
          </a:p>
          <a:p>
            <a:pPr algn="ctr"/>
            <a:r>
              <a:rPr lang="es-ES" sz="3600" b="1" dirty="0" smtClean="0">
                <a:ln w="18000">
                  <a:solidFill>
                    <a:schemeClr val="tx1"/>
                  </a:solidFill>
                  <a:prstDash val="solid"/>
                  <a:miter lim="800000"/>
                </a:ln>
                <a:solidFill>
                  <a:srgbClr val="FF3399"/>
                </a:solidFill>
                <a:effectLst>
                  <a:outerShdw blurRad="25500" dist="23000" dir="7020000" algn="tl">
                    <a:srgbClr val="000000">
                      <a:alpha val="50000"/>
                    </a:srgbClr>
                  </a:outerShdw>
                </a:effectLst>
                <a:latin typeface="Arial" pitchFamily="34" charset="0"/>
                <a:cs typeface="Arial" pitchFamily="34" charset="0"/>
              </a:rPr>
              <a:t>T</a:t>
            </a:r>
          </a:p>
          <a:p>
            <a:pPr algn="ctr"/>
            <a:r>
              <a:rPr lang="es-ES" sz="3600" b="1" dirty="0" smtClean="0">
                <a:ln w="18000">
                  <a:solidFill>
                    <a:schemeClr val="tx1"/>
                  </a:solidFill>
                  <a:prstDash val="solid"/>
                  <a:miter lim="800000"/>
                </a:ln>
                <a:solidFill>
                  <a:srgbClr val="FF3399"/>
                </a:solidFill>
                <a:effectLst>
                  <a:outerShdw blurRad="25500" dist="23000" dir="7020000" algn="tl">
                    <a:srgbClr val="000000">
                      <a:alpha val="50000"/>
                    </a:srgbClr>
                  </a:outerShdw>
                </a:effectLst>
                <a:latin typeface="Arial" pitchFamily="34" charset="0"/>
                <a:cs typeface="Arial" pitchFamily="34" charset="0"/>
              </a:rPr>
              <a:t>O</a:t>
            </a:r>
          </a:p>
          <a:p>
            <a:pPr algn="ctr"/>
            <a:r>
              <a:rPr lang="es-ES" sz="3600" b="1" dirty="0" smtClean="0">
                <a:ln w="18000">
                  <a:solidFill>
                    <a:schemeClr val="tx1"/>
                  </a:solidFill>
                  <a:prstDash val="solid"/>
                  <a:miter lim="800000"/>
                </a:ln>
                <a:solidFill>
                  <a:srgbClr val="FF3399"/>
                </a:solidFill>
                <a:effectLst>
                  <a:outerShdw blurRad="25500" dist="23000" dir="7020000" algn="tl">
                    <a:srgbClr val="000000">
                      <a:alpha val="50000"/>
                    </a:srgbClr>
                  </a:outerShdw>
                </a:effectLst>
                <a:latin typeface="Arial" pitchFamily="34" charset="0"/>
                <a:cs typeface="Arial" pitchFamily="34" charset="0"/>
              </a:rPr>
              <a:t>E</a:t>
            </a:r>
          </a:p>
          <a:p>
            <a:pPr algn="ctr"/>
            <a:r>
              <a:rPr lang="es-ES" sz="3600" b="1" dirty="0" smtClean="0">
                <a:ln w="18000">
                  <a:solidFill>
                    <a:schemeClr val="tx1"/>
                  </a:solidFill>
                  <a:prstDash val="solid"/>
                  <a:miter lim="800000"/>
                </a:ln>
                <a:solidFill>
                  <a:srgbClr val="FF3399"/>
                </a:solidFill>
                <a:effectLst>
                  <a:outerShdw blurRad="25500" dist="23000" dir="7020000" algn="tl">
                    <a:srgbClr val="000000">
                      <a:alpha val="50000"/>
                    </a:srgbClr>
                  </a:outerShdw>
                </a:effectLst>
                <a:latin typeface="Arial" pitchFamily="34" charset="0"/>
                <a:cs typeface="Arial" pitchFamily="34" charset="0"/>
              </a:rPr>
              <a:t>S</a:t>
            </a:r>
          </a:p>
          <a:p>
            <a:pPr algn="ctr"/>
            <a:r>
              <a:rPr lang="es-ES" sz="3600" b="1" dirty="0" smtClean="0">
                <a:ln w="18000">
                  <a:solidFill>
                    <a:schemeClr val="tx1"/>
                  </a:solidFill>
                  <a:prstDash val="solid"/>
                  <a:miter lim="800000"/>
                </a:ln>
                <a:solidFill>
                  <a:srgbClr val="FF3399"/>
                </a:solidFill>
                <a:effectLst>
                  <a:outerShdw blurRad="25500" dist="23000" dir="7020000" algn="tl">
                    <a:srgbClr val="000000">
                      <a:alpha val="50000"/>
                    </a:srgbClr>
                  </a:outerShdw>
                </a:effectLst>
                <a:latin typeface="Arial" pitchFamily="34" charset="0"/>
                <a:cs typeface="Arial" pitchFamily="34" charset="0"/>
              </a:rPr>
              <a:t>T</a:t>
            </a:r>
          </a:p>
          <a:p>
            <a:pPr algn="ctr"/>
            <a:r>
              <a:rPr lang="es-ES" sz="3600" b="1" dirty="0" smtClean="0">
                <a:ln w="18000">
                  <a:solidFill>
                    <a:schemeClr val="tx1"/>
                  </a:solidFill>
                  <a:prstDash val="solid"/>
                  <a:miter lim="800000"/>
                </a:ln>
                <a:solidFill>
                  <a:srgbClr val="FF3399"/>
                </a:solidFill>
                <a:effectLst>
                  <a:outerShdw blurRad="25500" dist="23000" dir="7020000" algn="tl">
                    <a:srgbClr val="000000">
                      <a:alpha val="50000"/>
                    </a:srgbClr>
                  </a:outerShdw>
                </a:effectLst>
                <a:latin typeface="Arial" pitchFamily="34" charset="0"/>
                <a:cs typeface="Arial" pitchFamily="34" charset="0"/>
              </a:rPr>
              <a:t>I</a:t>
            </a:r>
          </a:p>
          <a:p>
            <a:pPr algn="ctr"/>
            <a:r>
              <a:rPr lang="es-ES" sz="3600" b="1" dirty="0" smtClean="0">
                <a:ln w="18000">
                  <a:solidFill>
                    <a:schemeClr val="tx1"/>
                  </a:solidFill>
                  <a:prstDash val="solid"/>
                  <a:miter lim="800000"/>
                </a:ln>
                <a:solidFill>
                  <a:srgbClr val="FF3399"/>
                </a:solidFill>
                <a:effectLst>
                  <a:outerShdw blurRad="25500" dist="23000" dir="7020000" algn="tl">
                    <a:srgbClr val="000000">
                      <a:alpha val="50000"/>
                    </a:srgbClr>
                  </a:outerShdw>
                </a:effectLst>
                <a:latin typeface="Arial" pitchFamily="34" charset="0"/>
                <a:cs typeface="Arial" pitchFamily="34" charset="0"/>
              </a:rPr>
              <a:t>M</a:t>
            </a:r>
          </a:p>
          <a:p>
            <a:pPr algn="ctr"/>
            <a:r>
              <a:rPr lang="es-ES" sz="3600" b="1" dirty="0" smtClean="0">
                <a:ln w="18000">
                  <a:solidFill>
                    <a:schemeClr val="tx1"/>
                  </a:solidFill>
                  <a:prstDash val="solid"/>
                  <a:miter lim="800000"/>
                </a:ln>
                <a:solidFill>
                  <a:srgbClr val="FF3399"/>
                </a:solidFill>
                <a:effectLst>
                  <a:outerShdw blurRad="25500" dist="23000" dir="7020000" algn="tl">
                    <a:srgbClr val="000000">
                      <a:alpha val="50000"/>
                    </a:srgbClr>
                  </a:outerShdw>
                </a:effectLst>
                <a:latin typeface="Arial" pitchFamily="34" charset="0"/>
                <a:cs typeface="Arial" pitchFamily="34" charset="0"/>
              </a:rPr>
              <a:t>A</a:t>
            </a:r>
            <a:endParaRPr lang="es-CO" sz="3600" dirty="0"/>
          </a:p>
        </p:txBody>
      </p:sp>
      <p:sp>
        <p:nvSpPr>
          <p:cNvPr id="5" name="4 CuadroTexto"/>
          <p:cNvSpPr txBox="1"/>
          <p:nvPr/>
        </p:nvSpPr>
        <p:spPr>
          <a:xfrm>
            <a:off x="539552" y="980728"/>
            <a:ext cx="1296144" cy="800219"/>
          </a:xfrm>
          <a:prstGeom prst="rect">
            <a:avLst/>
          </a:prstGeom>
          <a:noFill/>
        </p:spPr>
        <p:txBody>
          <a:bodyPr wrap="square" rtlCol="0">
            <a:spAutoFit/>
          </a:bodyPr>
          <a:lstStyle/>
          <a:p>
            <a:r>
              <a:rPr lang="es-CO" sz="2800" b="1" dirty="0" smtClean="0">
                <a:latin typeface="Arial" pitchFamily="34" charset="0"/>
                <a:cs typeface="Arial" pitchFamily="34" charset="0"/>
              </a:rPr>
              <a:t>legres</a:t>
            </a:r>
          </a:p>
          <a:p>
            <a:endParaRPr lang="es-CO" dirty="0"/>
          </a:p>
        </p:txBody>
      </p:sp>
      <p:sp>
        <p:nvSpPr>
          <p:cNvPr id="6" name="5 CuadroTexto"/>
          <p:cNvSpPr txBox="1"/>
          <p:nvPr/>
        </p:nvSpPr>
        <p:spPr>
          <a:xfrm>
            <a:off x="539552" y="1484784"/>
            <a:ext cx="1368152" cy="800219"/>
          </a:xfrm>
          <a:prstGeom prst="rect">
            <a:avLst/>
          </a:prstGeom>
          <a:noFill/>
        </p:spPr>
        <p:txBody>
          <a:bodyPr wrap="square" rtlCol="0">
            <a:spAutoFit/>
          </a:bodyPr>
          <a:lstStyle/>
          <a:p>
            <a:r>
              <a:rPr lang="es-CO" sz="2800" b="1" dirty="0" smtClean="0">
                <a:latin typeface="Arial" pitchFamily="34" charset="0"/>
                <a:cs typeface="Arial" pitchFamily="34" charset="0"/>
              </a:rPr>
              <a:t>nidos</a:t>
            </a:r>
          </a:p>
          <a:p>
            <a:endParaRPr lang="es-CO" dirty="0"/>
          </a:p>
        </p:txBody>
      </p:sp>
      <p:sp>
        <p:nvSpPr>
          <p:cNvPr id="7" name="6 CuadroTexto"/>
          <p:cNvSpPr txBox="1"/>
          <p:nvPr/>
        </p:nvSpPr>
        <p:spPr>
          <a:xfrm>
            <a:off x="467544" y="2060848"/>
            <a:ext cx="1944216" cy="800219"/>
          </a:xfrm>
          <a:prstGeom prst="rect">
            <a:avLst/>
          </a:prstGeom>
          <a:noFill/>
        </p:spPr>
        <p:txBody>
          <a:bodyPr wrap="square" rtlCol="0">
            <a:spAutoFit/>
          </a:bodyPr>
          <a:lstStyle/>
          <a:p>
            <a:r>
              <a:rPr lang="es-CO" sz="2800" b="1" dirty="0" err="1" smtClean="0">
                <a:latin typeface="Arial" pitchFamily="34" charset="0"/>
                <a:cs typeface="Arial" pitchFamily="34" charset="0"/>
              </a:rPr>
              <a:t>olerancia</a:t>
            </a:r>
            <a:endParaRPr lang="es-CO" sz="2800" b="1" dirty="0" smtClean="0">
              <a:latin typeface="Arial" pitchFamily="34" charset="0"/>
              <a:cs typeface="Arial" pitchFamily="34" charset="0"/>
            </a:endParaRPr>
          </a:p>
          <a:p>
            <a:endParaRPr lang="es-CO" dirty="0"/>
          </a:p>
        </p:txBody>
      </p:sp>
      <p:sp>
        <p:nvSpPr>
          <p:cNvPr id="8" name="7 CuadroTexto"/>
          <p:cNvSpPr txBox="1"/>
          <p:nvPr/>
        </p:nvSpPr>
        <p:spPr>
          <a:xfrm>
            <a:off x="539552" y="2492896"/>
            <a:ext cx="1656184" cy="800219"/>
          </a:xfrm>
          <a:prstGeom prst="rect">
            <a:avLst/>
          </a:prstGeom>
          <a:noFill/>
        </p:spPr>
        <p:txBody>
          <a:bodyPr wrap="square" rtlCol="0">
            <a:spAutoFit/>
          </a:bodyPr>
          <a:lstStyle/>
          <a:p>
            <a:r>
              <a:rPr lang="es-CO" sz="2800" b="1" dirty="0" err="1" smtClean="0">
                <a:latin typeface="Arial" pitchFamily="34" charset="0"/>
                <a:cs typeface="Arial" pitchFamily="34" charset="0"/>
              </a:rPr>
              <a:t>rden</a:t>
            </a:r>
            <a:endParaRPr lang="es-CO" sz="2800" b="1" dirty="0" smtClean="0">
              <a:latin typeface="Arial" pitchFamily="34" charset="0"/>
              <a:cs typeface="Arial" pitchFamily="34" charset="0"/>
            </a:endParaRPr>
          </a:p>
          <a:p>
            <a:endParaRPr lang="es-CO" dirty="0"/>
          </a:p>
        </p:txBody>
      </p:sp>
      <p:sp>
        <p:nvSpPr>
          <p:cNvPr id="12" name="11 CuadroTexto"/>
          <p:cNvSpPr txBox="1"/>
          <p:nvPr/>
        </p:nvSpPr>
        <p:spPr>
          <a:xfrm>
            <a:off x="467544" y="3717032"/>
            <a:ext cx="1944216" cy="523220"/>
          </a:xfrm>
          <a:prstGeom prst="rect">
            <a:avLst/>
          </a:prstGeom>
          <a:noFill/>
        </p:spPr>
        <p:txBody>
          <a:bodyPr wrap="square" rtlCol="0">
            <a:spAutoFit/>
          </a:bodyPr>
          <a:lstStyle/>
          <a:p>
            <a:r>
              <a:rPr lang="es-CO" sz="2800" b="1" dirty="0" err="1" smtClean="0">
                <a:latin typeface="Arial" pitchFamily="34" charset="0"/>
                <a:cs typeface="Arial" pitchFamily="34" charset="0"/>
              </a:rPr>
              <a:t>ocial</a:t>
            </a:r>
            <a:endParaRPr lang="es-CO" sz="2800" b="1" dirty="0">
              <a:latin typeface="Arial" pitchFamily="34" charset="0"/>
              <a:cs typeface="Arial" pitchFamily="34" charset="0"/>
            </a:endParaRPr>
          </a:p>
        </p:txBody>
      </p:sp>
      <p:sp>
        <p:nvSpPr>
          <p:cNvPr id="13" name="12 CuadroTexto"/>
          <p:cNvSpPr txBox="1"/>
          <p:nvPr/>
        </p:nvSpPr>
        <p:spPr>
          <a:xfrm>
            <a:off x="467544" y="3140968"/>
            <a:ext cx="1440160" cy="800219"/>
          </a:xfrm>
          <a:prstGeom prst="rect">
            <a:avLst/>
          </a:prstGeom>
          <a:noFill/>
        </p:spPr>
        <p:txBody>
          <a:bodyPr wrap="square" rtlCol="0">
            <a:spAutoFit/>
          </a:bodyPr>
          <a:lstStyle/>
          <a:p>
            <a:r>
              <a:rPr lang="es-CO" sz="2800" b="1" dirty="0" err="1" smtClean="0">
                <a:latin typeface="Arial" pitchFamily="34" charset="0"/>
                <a:cs typeface="Arial" pitchFamily="34" charset="0"/>
              </a:rPr>
              <a:t>nergía</a:t>
            </a:r>
            <a:endParaRPr lang="es-CO" sz="2800" b="1" dirty="0" smtClean="0">
              <a:latin typeface="Arial" pitchFamily="34" charset="0"/>
              <a:cs typeface="Arial" pitchFamily="34" charset="0"/>
            </a:endParaRPr>
          </a:p>
          <a:p>
            <a:endParaRPr lang="es-CO" dirty="0"/>
          </a:p>
        </p:txBody>
      </p:sp>
      <p:sp>
        <p:nvSpPr>
          <p:cNvPr id="14" name="13 CuadroTexto"/>
          <p:cNvSpPr txBox="1"/>
          <p:nvPr/>
        </p:nvSpPr>
        <p:spPr>
          <a:xfrm>
            <a:off x="395536" y="4221088"/>
            <a:ext cx="2304256" cy="523220"/>
          </a:xfrm>
          <a:prstGeom prst="rect">
            <a:avLst/>
          </a:prstGeom>
          <a:noFill/>
        </p:spPr>
        <p:txBody>
          <a:bodyPr wrap="square" rtlCol="0">
            <a:spAutoFit/>
          </a:bodyPr>
          <a:lstStyle/>
          <a:p>
            <a:r>
              <a:rPr lang="es-CO" sz="2800" b="1" dirty="0" err="1" smtClean="0">
                <a:latin typeface="Arial" pitchFamily="34" charset="0"/>
                <a:cs typeface="Arial" pitchFamily="34" charset="0"/>
              </a:rPr>
              <a:t>ranquilidad</a:t>
            </a:r>
            <a:endParaRPr lang="es-CO" sz="2800" b="1" dirty="0">
              <a:latin typeface="Arial" pitchFamily="34" charset="0"/>
              <a:cs typeface="Arial" pitchFamily="34" charset="0"/>
            </a:endParaRPr>
          </a:p>
        </p:txBody>
      </p:sp>
      <p:sp>
        <p:nvSpPr>
          <p:cNvPr id="15" name="14 CuadroTexto"/>
          <p:cNvSpPr txBox="1"/>
          <p:nvPr/>
        </p:nvSpPr>
        <p:spPr>
          <a:xfrm>
            <a:off x="323528" y="4797152"/>
            <a:ext cx="2160240" cy="523220"/>
          </a:xfrm>
          <a:prstGeom prst="rect">
            <a:avLst/>
          </a:prstGeom>
          <a:noFill/>
        </p:spPr>
        <p:txBody>
          <a:bodyPr wrap="square" rtlCol="0">
            <a:spAutoFit/>
          </a:bodyPr>
          <a:lstStyle/>
          <a:p>
            <a:r>
              <a:rPr lang="es-CO" sz="2800" b="1" dirty="0" err="1" smtClean="0">
                <a:latin typeface="Arial" pitchFamily="34" charset="0"/>
                <a:cs typeface="Arial" pitchFamily="34" charset="0"/>
              </a:rPr>
              <a:t>nteligencia</a:t>
            </a:r>
            <a:endParaRPr lang="es-CO" sz="2800" b="1" dirty="0">
              <a:latin typeface="Arial" pitchFamily="34" charset="0"/>
              <a:cs typeface="Arial" pitchFamily="34" charset="0"/>
            </a:endParaRPr>
          </a:p>
        </p:txBody>
      </p:sp>
      <p:sp>
        <p:nvSpPr>
          <p:cNvPr id="17" name="16 CuadroTexto"/>
          <p:cNvSpPr txBox="1"/>
          <p:nvPr/>
        </p:nvSpPr>
        <p:spPr>
          <a:xfrm>
            <a:off x="611560" y="5373216"/>
            <a:ext cx="1656184" cy="523220"/>
          </a:xfrm>
          <a:prstGeom prst="rect">
            <a:avLst/>
          </a:prstGeom>
          <a:noFill/>
        </p:spPr>
        <p:txBody>
          <a:bodyPr wrap="square" rtlCol="0">
            <a:spAutoFit/>
          </a:bodyPr>
          <a:lstStyle/>
          <a:p>
            <a:r>
              <a:rPr lang="es-CO" sz="2800" b="1" dirty="0" err="1" smtClean="0">
                <a:latin typeface="Arial" pitchFamily="34" charset="0"/>
                <a:cs typeface="Arial" pitchFamily="34" charset="0"/>
              </a:rPr>
              <a:t>odales</a:t>
            </a:r>
            <a:endParaRPr lang="es-CO" sz="2800" b="1" dirty="0">
              <a:latin typeface="Arial" pitchFamily="34" charset="0"/>
              <a:cs typeface="Arial" pitchFamily="34" charset="0"/>
            </a:endParaRPr>
          </a:p>
        </p:txBody>
      </p:sp>
      <p:sp>
        <p:nvSpPr>
          <p:cNvPr id="18" name="17 CuadroTexto"/>
          <p:cNvSpPr txBox="1"/>
          <p:nvPr/>
        </p:nvSpPr>
        <p:spPr>
          <a:xfrm>
            <a:off x="539552" y="5877272"/>
            <a:ext cx="1440160" cy="523220"/>
          </a:xfrm>
          <a:prstGeom prst="rect">
            <a:avLst/>
          </a:prstGeom>
          <a:noFill/>
        </p:spPr>
        <p:txBody>
          <a:bodyPr wrap="square" rtlCol="0">
            <a:spAutoFit/>
          </a:bodyPr>
          <a:lstStyle/>
          <a:p>
            <a:r>
              <a:rPr lang="es-CO" sz="2800" b="1" dirty="0" err="1" smtClean="0">
                <a:latin typeface="Arial" pitchFamily="34" charset="0"/>
                <a:cs typeface="Arial" pitchFamily="34" charset="0"/>
              </a:rPr>
              <a:t>marse</a:t>
            </a:r>
            <a:endParaRPr lang="es-CO" sz="2800" b="1" dirty="0">
              <a:latin typeface="Arial" pitchFamily="34" charset="0"/>
              <a:cs typeface="Arial" pitchFamily="34" charset="0"/>
            </a:endParaRPr>
          </a:p>
        </p:txBody>
      </p:sp>
      <p:pic>
        <p:nvPicPr>
          <p:cNvPr id="20" name="Picture 2" descr="http://unetealosoptimistas.com/blog/wp-content/uploads/2014/01/AUTOESTIMA-Y-FELICIDAD.jpg"/>
          <p:cNvPicPr>
            <a:picLocks noChangeAspect="1" noChangeArrowheads="1"/>
          </p:cNvPicPr>
          <p:nvPr/>
        </p:nvPicPr>
        <p:blipFill>
          <a:blip r:embed="rId2" cstate="print"/>
          <a:srcRect/>
          <a:stretch>
            <a:fillRect/>
          </a:stretch>
        </p:blipFill>
        <p:spPr bwMode="auto">
          <a:xfrm>
            <a:off x="2627784" y="1484784"/>
            <a:ext cx="6353033" cy="4248472"/>
          </a:xfrm>
          <a:prstGeom prst="rect">
            <a:avLst/>
          </a:prstGeom>
          <a:ln>
            <a:noFill/>
          </a:ln>
          <a:effectLst>
            <a:softEdge rad="112500"/>
          </a:effectLst>
        </p:spPr>
      </p:pic>
      <p:sp>
        <p:nvSpPr>
          <p:cNvPr id="21" name="20 Elipse"/>
          <p:cNvSpPr/>
          <p:nvPr/>
        </p:nvSpPr>
        <p:spPr>
          <a:xfrm>
            <a:off x="8532440" y="6309320"/>
            <a:ext cx="432048"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p:nvPr/>
        </p:nvPicPr>
        <p:blipFill>
          <a:blip r:embed="rId2" cstate="print"/>
          <a:stretch>
            <a:fillRect/>
          </a:stretch>
        </p:blipFill>
        <p:spPr>
          <a:xfrm>
            <a:off x="0" y="0"/>
            <a:ext cx="9144000" cy="6858000"/>
          </a:xfrm>
          <a:prstGeom prst="rect">
            <a:avLst/>
          </a:prstGeom>
        </p:spPr>
      </p:pic>
      <p:sp>
        <p:nvSpPr>
          <p:cNvPr id="3" name="2 Elipse"/>
          <p:cNvSpPr/>
          <p:nvPr/>
        </p:nvSpPr>
        <p:spPr>
          <a:xfrm>
            <a:off x="8532440" y="6309320"/>
            <a:ext cx="432048"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932040" y="1124744"/>
            <a:ext cx="3600400" cy="3539430"/>
          </a:xfrm>
          <a:prstGeom prst="rect">
            <a:avLst/>
          </a:prstGeom>
          <a:noFill/>
        </p:spPr>
        <p:txBody>
          <a:bodyPr wrap="square" rtlCol="0">
            <a:spAutoFit/>
          </a:bodyPr>
          <a:lstStyle/>
          <a:p>
            <a:r>
              <a:rPr lang="es-ES" sz="1600" b="1" dirty="0" smtClean="0">
                <a:latin typeface="Berling Antiqua" pitchFamily="18" charset="0"/>
                <a:hlinkClick r:id="rId2" action="ppaction://hlinksldjump"/>
              </a:rPr>
              <a:t>¿Intentas parecerte a las modelos que ves en las revistas?</a:t>
            </a:r>
            <a:endParaRPr lang="es-ES" sz="1600" b="1" dirty="0" smtClean="0">
              <a:latin typeface="Berling Antiqua" pitchFamily="18" charset="0"/>
            </a:endParaRPr>
          </a:p>
          <a:p>
            <a:endParaRPr lang="es-ES" sz="1600" b="1" dirty="0" smtClean="0">
              <a:latin typeface="Berling Antiqua" pitchFamily="18" charset="0"/>
            </a:endParaRPr>
          </a:p>
          <a:p>
            <a:r>
              <a:rPr lang="es-ES" sz="1600" b="1" dirty="0" smtClean="0">
                <a:latin typeface="Berling Antiqua" pitchFamily="18" charset="0"/>
                <a:hlinkClick r:id="rId3" action="ppaction://hlinksldjump"/>
              </a:rPr>
              <a:t>¿Sabes aceptarte con tus cualidades y defectos?</a:t>
            </a:r>
            <a:endParaRPr lang="es-ES" sz="1600" b="1" dirty="0" smtClean="0">
              <a:latin typeface="Berling Antiqua" pitchFamily="18" charset="0"/>
            </a:endParaRPr>
          </a:p>
          <a:p>
            <a:endParaRPr lang="es-ES" sz="1600" b="1" dirty="0" smtClean="0">
              <a:latin typeface="Berling Antiqua" pitchFamily="18" charset="0"/>
            </a:endParaRPr>
          </a:p>
          <a:p>
            <a:r>
              <a:rPr lang="es-ES" sz="1600" b="1" dirty="0" smtClean="0">
                <a:latin typeface="Berling Antiqua" pitchFamily="18" charset="0"/>
                <a:hlinkClick r:id="rId4" action="ppaction://hlinksldjump"/>
              </a:rPr>
              <a:t>¿Es fácil para ti recibir una crítica constructiva de otra persona?</a:t>
            </a:r>
            <a:endParaRPr lang="es-ES" sz="1600" b="1" dirty="0" smtClean="0">
              <a:latin typeface="Berling Antiqua" pitchFamily="18" charset="0"/>
            </a:endParaRPr>
          </a:p>
          <a:p>
            <a:endParaRPr lang="es-ES" sz="1600" b="1" dirty="0" smtClean="0">
              <a:latin typeface="Berling Antiqua" pitchFamily="18" charset="0"/>
            </a:endParaRPr>
          </a:p>
          <a:p>
            <a:r>
              <a:rPr lang="es-ES" sz="1600" b="1" dirty="0" smtClean="0">
                <a:latin typeface="Berling Antiqua" pitchFamily="18" charset="0"/>
                <a:hlinkClick r:id="rId5" action="ppaction://hlinksldjump"/>
              </a:rPr>
              <a:t>¿Crees que puedes alcanzar tus metas?</a:t>
            </a:r>
            <a:endParaRPr lang="es-ES" sz="1600" b="1" dirty="0" smtClean="0">
              <a:latin typeface="Berling Antiqua" pitchFamily="18" charset="0"/>
            </a:endParaRPr>
          </a:p>
          <a:p>
            <a:endParaRPr lang="es-ES" sz="1600" b="1" dirty="0" smtClean="0">
              <a:latin typeface="Berling Antiqua" pitchFamily="18" charset="0"/>
            </a:endParaRPr>
          </a:p>
          <a:p>
            <a:r>
              <a:rPr lang="es-ES" sz="1600" b="1" dirty="0" smtClean="0">
                <a:latin typeface="Berling Antiqua" pitchFamily="18" charset="0"/>
                <a:hlinkClick r:id="rId6" action="ppaction://hlinksldjump"/>
              </a:rPr>
              <a:t>¿Tener Autoestima es</a:t>
            </a:r>
            <a:r>
              <a:rPr lang="es-ES" sz="1600" b="1" dirty="0" smtClean="0">
                <a:latin typeface="Berling Antiqua" pitchFamily="18" charset="0"/>
                <a:hlinkClick r:id="rId6" action="ppaction://hlinksldjump"/>
              </a:rPr>
              <a:t>?</a:t>
            </a:r>
            <a:endParaRPr lang="es-ES" sz="1600" b="1" dirty="0" smtClean="0">
              <a:latin typeface="Berling Antiqua" pitchFamily="18" charset="0"/>
            </a:endParaRPr>
          </a:p>
          <a:p>
            <a:endParaRPr lang="es-ES" sz="1600" b="1" dirty="0" smtClean="0">
              <a:latin typeface="Berling Antiqua" pitchFamily="18" charset="0"/>
            </a:endParaRPr>
          </a:p>
          <a:p>
            <a:r>
              <a:rPr lang="es-ES" sz="1600" b="1" dirty="0" smtClean="0">
                <a:latin typeface="Berling Antiqua" pitchFamily="18" charset="0"/>
                <a:hlinkClick r:id="rId7" action="ppaction://hlinksldjump"/>
              </a:rPr>
              <a:t>Video-Autoestima</a:t>
            </a:r>
            <a:endParaRPr lang="es-ES" sz="1600" b="1" dirty="0" smtClean="0">
              <a:latin typeface="Berling Antiqua" pitchFamily="18" charset="0"/>
            </a:endParaRPr>
          </a:p>
        </p:txBody>
      </p:sp>
      <p:sp>
        <p:nvSpPr>
          <p:cNvPr id="9" name="8 Rectángulo"/>
          <p:cNvSpPr/>
          <p:nvPr/>
        </p:nvSpPr>
        <p:spPr>
          <a:xfrm>
            <a:off x="3347864" y="332656"/>
            <a:ext cx="2217274" cy="369332"/>
          </a:xfrm>
          <a:prstGeom prst="rect">
            <a:avLst/>
          </a:prstGeom>
        </p:spPr>
        <p:txBody>
          <a:bodyPr wrap="none">
            <a:spAutoFit/>
          </a:bodyPr>
          <a:lstStyle/>
          <a:p>
            <a:r>
              <a:rPr lang="es-E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ook Antiqua" pitchFamily="18" charset="0"/>
              </a:rPr>
              <a:t>LO IMPORTANTE</a:t>
            </a:r>
            <a:endParaRPr lang="es-CO" dirty="0"/>
          </a:p>
        </p:txBody>
      </p:sp>
      <p:sp>
        <p:nvSpPr>
          <p:cNvPr id="10" name="9 CuadroTexto"/>
          <p:cNvSpPr txBox="1"/>
          <p:nvPr/>
        </p:nvSpPr>
        <p:spPr>
          <a:xfrm>
            <a:off x="395536" y="1124744"/>
            <a:ext cx="3168352" cy="4401205"/>
          </a:xfrm>
          <a:prstGeom prst="rect">
            <a:avLst/>
          </a:prstGeom>
          <a:noFill/>
        </p:spPr>
        <p:txBody>
          <a:bodyPr wrap="square" rtlCol="0">
            <a:spAutoFit/>
          </a:bodyPr>
          <a:lstStyle/>
          <a:p>
            <a:r>
              <a:rPr lang="es-CO" b="1" dirty="0" smtClean="0">
                <a:hlinkClick r:id="rId8" action="ppaction://hlinksldjump"/>
              </a:rPr>
              <a:t>¿</a:t>
            </a:r>
            <a:r>
              <a:rPr lang="es-CO" b="1" dirty="0" smtClean="0">
                <a:latin typeface="Berling Antiqua" pitchFamily="18" charset="0"/>
                <a:hlinkClick r:id="rId8" action="ppaction://hlinksldjump"/>
              </a:rPr>
              <a:t>Qué es autoestima?</a:t>
            </a:r>
            <a:endParaRPr lang="es-CO" b="1" dirty="0" smtClean="0">
              <a:latin typeface="Berling Antiqua" pitchFamily="18" charset="0"/>
            </a:endParaRPr>
          </a:p>
          <a:p>
            <a:endParaRPr lang="es-CO" b="1" dirty="0" smtClean="0"/>
          </a:p>
          <a:p>
            <a:r>
              <a:rPr lang="es-CO" b="1" dirty="0" smtClean="0">
                <a:hlinkClick r:id="rId9" action="ppaction://hlinksldjump"/>
              </a:rPr>
              <a:t>¿</a:t>
            </a:r>
            <a:r>
              <a:rPr lang="es-CO" b="1" dirty="0" smtClean="0">
                <a:latin typeface="Berling Antiqua" pitchFamily="18" charset="0"/>
                <a:hlinkClick r:id="rId9" action="ppaction://hlinksldjump"/>
              </a:rPr>
              <a:t>Cómo te sientes con tú cuerpo?</a:t>
            </a:r>
            <a:endParaRPr lang="es-CO" b="1" dirty="0" smtClean="0">
              <a:latin typeface="Berling Antiqua" pitchFamily="18" charset="0"/>
            </a:endParaRPr>
          </a:p>
          <a:p>
            <a:pPr algn="just"/>
            <a:endParaRPr lang="es-CO" sz="2800" b="1" dirty="0" smtClean="0">
              <a:latin typeface="Berling Antiqua" pitchFamily="18" charset="0"/>
            </a:endParaRPr>
          </a:p>
          <a:p>
            <a:pPr algn="just"/>
            <a:r>
              <a:rPr lang="es-ES" b="1" dirty="0" smtClean="0">
                <a:latin typeface="Berling Antiqua" pitchFamily="18" charset="0"/>
                <a:hlinkClick r:id="rId10" action="ppaction://hlinksldjump"/>
              </a:rPr>
              <a:t>¿Consideras que tu opinión es igual de importante a la de los demás?</a:t>
            </a:r>
            <a:endParaRPr lang="es-ES" b="1" dirty="0" smtClean="0">
              <a:latin typeface="Berling Antiqua" pitchFamily="18" charset="0"/>
            </a:endParaRPr>
          </a:p>
          <a:p>
            <a:pPr algn="just"/>
            <a:endParaRPr lang="es-ES" b="1" dirty="0" smtClean="0">
              <a:latin typeface="Berling Antiqua" pitchFamily="18" charset="0"/>
            </a:endParaRPr>
          </a:p>
          <a:p>
            <a:pPr algn="just"/>
            <a:r>
              <a:rPr lang="es-ES" b="1" dirty="0" smtClean="0">
                <a:latin typeface="Berling Antiqua" pitchFamily="18" charset="0"/>
                <a:hlinkClick r:id="rId11" action="ppaction://hlinksldjump"/>
              </a:rPr>
              <a:t>Cuando te van a tomar una foto ¿Cuál es tu reacción?</a:t>
            </a:r>
            <a:endParaRPr lang="es-ES" b="1" dirty="0" smtClean="0">
              <a:latin typeface="Berling Antiqua" pitchFamily="18" charset="0"/>
            </a:endParaRPr>
          </a:p>
          <a:p>
            <a:pPr algn="just"/>
            <a:endParaRPr lang="es-ES" b="1" dirty="0" smtClean="0">
              <a:latin typeface="Berling Antiqua" pitchFamily="18" charset="0"/>
            </a:endParaRPr>
          </a:p>
          <a:p>
            <a:pPr algn="just"/>
            <a:r>
              <a:rPr lang="es-ES" b="1" dirty="0" smtClean="0">
                <a:latin typeface="Berling Antiqua" pitchFamily="18" charset="0"/>
                <a:hlinkClick r:id="rId12" action="ppaction://hlinksldjump"/>
              </a:rPr>
              <a:t>¿Te expresas fácil en grupo?</a:t>
            </a:r>
            <a:endParaRPr lang="es-ES" b="1" dirty="0" smtClean="0">
              <a:latin typeface="Berling Antiqua" pitchFamily="18" charset="0"/>
            </a:endParaRPr>
          </a:p>
          <a:p>
            <a:pPr algn="just"/>
            <a:endParaRPr lang="es-ES" b="1" dirty="0" smtClean="0">
              <a:latin typeface="Berling Antiqua" pitchFamily="18" charset="0"/>
            </a:endParaRPr>
          </a:p>
          <a:p>
            <a:endParaRPr lang="es-CO"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491880" y="404664"/>
            <a:ext cx="2056973" cy="369332"/>
          </a:xfrm>
          <a:prstGeom prst="rect">
            <a:avLst/>
          </a:prstGeom>
        </p:spPr>
        <p:txBody>
          <a:bodyPr wrap="none">
            <a:spAutoFit/>
          </a:bodyPr>
          <a:lstStyle/>
          <a:p>
            <a:r>
              <a:rPr lang="es-E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Book Antiqua" pitchFamily="18" charset="0"/>
              </a:rPr>
              <a:t>AUTOESTIMA…</a:t>
            </a:r>
            <a:endParaRPr lang="es-CO" dirty="0"/>
          </a:p>
        </p:txBody>
      </p:sp>
      <p:sp>
        <p:nvSpPr>
          <p:cNvPr id="3" name="2 CuadroTexto"/>
          <p:cNvSpPr txBox="1"/>
          <p:nvPr/>
        </p:nvSpPr>
        <p:spPr>
          <a:xfrm>
            <a:off x="323528" y="1628800"/>
            <a:ext cx="4176464" cy="3416320"/>
          </a:xfrm>
          <a:prstGeom prst="rect">
            <a:avLst/>
          </a:prstGeom>
          <a:noFill/>
        </p:spPr>
        <p:txBody>
          <a:bodyPr wrap="square" rtlCol="0">
            <a:spAutoFit/>
          </a:bodyPr>
          <a:lstStyle/>
          <a:p>
            <a:pPr algn="just" fontAlgn="base"/>
            <a:r>
              <a:rPr lang="es-ES" b="1" dirty="0" smtClean="0">
                <a:solidFill>
                  <a:srgbClr val="00B0F0"/>
                </a:solidFill>
                <a:latin typeface="Berling Antiqua" pitchFamily="18" charset="0"/>
              </a:rPr>
              <a:t>Es la mejor manera de reconocer cuánto te quieres y valoras a ti misma.</a:t>
            </a:r>
            <a:endParaRPr lang="es-CO" b="1" dirty="0" smtClean="0">
              <a:solidFill>
                <a:srgbClr val="00B0F0"/>
              </a:solidFill>
              <a:latin typeface="Berling Antiqua" pitchFamily="18" charset="0"/>
            </a:endParaRPr>
          </a:p>
          <a:p>
            <a:pPr algn="just" fontAlgn="base"/>
            <a:r>
              <a:rPr lang="es-ES" b="1" dirty="0" smtClean="0">
                <a:solidFill>
                  <a:srgbClr val="00B0F0"/>
                </a:solidFill>
                <a:latin typeface="Berling Antiqua" pitchFamily="18" charset="0"/>
              </a:rPr>
              <a:t>La forma en que nos sentimos con nosotras mismas afecta las decisiones que tomamos en nuestra vida y en todos los ámbitos. Cuando tenemos una autoestima alta nos sentimos plenamente confiados para afrontar todo tipo de situaciones, es decir que de la capacidad de confianza que tengas en ti, depende el nivel de autoestima en el que estás.</a:t>
            </a:r>
            <a:endParaRPr lang="es-CO" b="1" dirty="0" smtClean="0">
              <a:solidFill>
                <a:srgbClr val="00B0F0"/>
              </a:solidFill>
              <a:latin typeface="Berling Antiqua" pitchFamily="18" charset="0"/>
            </a:endParaRPr>
          </a:p>
          <a:p>
            <a:endParaRPr lang="es-CO" dirty="0"/>
          </a:p>
        </p:txBody>
      </p:sp>
      <p:sp>
        <p:nvSpPr>
          <p:cNvPr id="4" name="3 CuadroTexto"/>
          <p:cNvSpPr txBox="1"/>
          <p:nvPr/>
        </p:nvSpPr>
        <p:spPr>
          <a:xfrm>
            <a:off x="5364088" y="1700808"/>
            <a:ext cx="3240360" cy="369332"/>
          </a:xfrm>
          <a:prstGeom prst="rect">
            <a:avLst/>
          </a:prstGeom>
          <a:noFill/>
        </p:spPr>
        <p:txBody>
          <a:bodyPr wrap="square" rtlCol="0">
            <a:spAutoFit/>
          </a:bodyPr>
          <a:lstStyle/>
          <a:p>
            <a:endParaRPr lang="es-CO" dirty="0"/>
          </a:p>
        </p:txBody>
      </p:sp>
      <p:pic>
        <p:nvPicPr>
          <p:cNvPr id="5" name="4 Imagen" descr=": alta autoestima"/>
          <p:cNvPicPr/>
          <p:nvPr/>
        </p:nvPicPr>
        <p:blipFill>
          <a:blip r:embed="rId2" cstate="print"/>
          <a:srcRect/>
          <a:stretch>
            <a:fillRect/>
          </a:stretch>
        </p:blipFill>
        <p:spPr bwMode="auto">
          <a:xfrm>
            <a:off x="5004048" y="1772816"/>
            <a:ext cx="3528392" cy="2736304"/>
          </a:xfrm>
          <a:prstGeom prst="rect">
            <a:avLst/>
          </a:prstGeom>
          <a:noFill/>
          <a:ln w="9525">
            <a:noFill/>
            <a:miter lim="800000"/>
            <a:headEnd/>
            <a:tailEnd/>
          </a:ln>
        </p:spPr>
      </p:pic>
      <p:sp>
        <p:nvSpPr>
          <p:cNvPr id="6" name="5 Elipse"/>
          <p:cNvSpPr/>
          <p:nvPr/>
        </p:nvSpPr>
        <p:spPr>
          <a:xfrm>
            <a:off x="8532440" y="6309320"/>
            <a:ext cx="432048"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339752" y="260648"/>
            <a:ext cx="4464496" cy="738664"/>
          </a:xfrm>
          <a:prstGeom prst="rect">
            <a:avLst/>
          </a:prstGeom>
          <a:noFill/>
        </p:spPr>
        <p:txBody>
          <a:bodyPr wrap="square" rtlCol="0">
            <a:spAutoFit/>
          </a:bodyPr>
          <a:lstStyle/>
          <a:p>
            <a:pPr algn="ctr"/>
            <a:r>
              <a:rPr lang="es-CO" sz="2400" b="1" dirty="0" smtClean="0">
                <a:solidFill>
                  <a:srgbClr val="C00000"/>
                </a:solidFill>
              </a:rPr>
              <a:t>¿</a:t>
            </a:r>
            <a:r>
              <a:rPr lang="es-CO" sz="2400" b="1" dirty="0" smtClean="0">
                <a:solidFill>
                  <a:srgbClr val="C00000"/>
                </a:solidFill>
                <a:latin typeface="Berling Antiqua" pitchFamily="18" charset="0"/>
              </a:rPr>
              <a:t>Cómo te sientes con tú cuerpo?</a:t>
            </a:r>
          </a:p>
          <a:p>
            <a:endParaRPr lang="es-CO" dirty="0"/>
          </a:p>
        </p:txBody>
      </p:sp>
      <p:sp>
        <p:nvSpPr>
          <p:cNvPr id="3" name="2 CuadroTexto"/>
          <p:cNvSpPr txBox="1"/>
          <p:nvPr/>
        </p:nvSpPr>
        <p:spPr>
          <a:xfrm>
            <a:off x="1547664" y="2348880"/>
            <a:ext cx="6480720" cy="3570208"/>
          </a:xfrm>
          <a:prstGeom prst="rect">
            <a:avLst/>
          </a:prstGeom>
          <a:noFill/>
        </p:spPr>
        <p:txBody>
          <a:bodyPr wrap="square" rtlCol="0">
            <a:spAutoFit/>
          </a:bodyPr>
          <a:lstStyle/>
          <a:p>
            <a:pPr algn="just"/>
            <a:r>
              <a:rPr lang="es-CO" sz="1600" b="1" dirty="0" smtClean="0"/>
              <a:t>Las mujeres estamos sometidas a una constante moda social que nos dicta cómo deben ser nuestros cuerpos para ser atractivas. Y ¿por qué ocurre esto?, ¿por qué somos, sobre todo, las mujeres el “blanco” de todas estas influencias?.</a:t>
            </a:r>
          </a:p>
          <a:p>
            <a:pPr algn="just"/>
            <a:r>
              <a:rPr lang="es-CO" sz="1600" b="1" dirty="0" smtClean="0"/>
              <a:t>Culturalmente a lo largo de los años, se ha considerado a la mujer como objeto sexual. No se valoraba su intelecto, su capacidad de trabajo u otras cualidades internas, pero sí su cuerpo.</a:t>
            </a:r>
          </a:p>
          <a:p>
            <a:pPr algn="just"/>
            <a:r>
              <a:rPr lang="es-CO" sz="1600" b="1" dirty="0" smtClean="0"/>
              <a:t>La mujer ha aprendido que su cuerpo es importante, que para gustar y seducir a los demás deberá estar delgada si no, no tendrá el mismo valor.</a:t>
            </a:r>
          </a:p>
          <a:p>
            <a:pPr algn="just"/>
            <a:endParaRPr lang="es-CO" sz="1600" b="1" dirty="0" smtClean="0"/>
          </a:p>
          <a:p>
            <a:pPr algn="just"/>
            <a:r>
              <a:rPr lang="es-CO" sz="1600" b="1" dirty="0" smtClean="0"/>
              <a:t>Hoy en día las mujeres, al igual que los hombres, trabajan y se valoran en ellas otras cualidades diferentes a su físico. Pero socialmente , se le sigue exigiendo a la mujer un determinado tipo para ser atractiva y tener éxito.</a:t>
            </a:r>
          </a:p>
          <a:p>
            <a:endParaRPr lang="es-CO" dirty="0"/>
          </a:p>
        </p:txBody>
      </p:sp>
      <p:sp>
        <p:nvSpPr>
          <p:cNvPr id="4" name="3 CuadroTexto"/>
          <p:cNvSpPr txBox="1"/>
          <p:nvPr/>
        </p:nvSpPr>
        <p:spPr>
          <a:xfrm>
            <a:off x="1259632" y="908720"/>
            <a:ext cx="7056784" cy="369332"/>
          </a:xfrm>
          <a:prstGeom prst="rect">
            <a:avLst/>
          </a:prstGeom>
          <a:noFill/>
        </p:spPr>
        <p:txBody>
          <a:bodyPr wrap="square" rtlCol="0">
            <a:spAutoFit/>
          </a:bodyPr>
          <a:lstStyle/>
          <a:p>
            <a:endParaRPr lang="es-CO" dirty="0"/>
          </a:p>
        </p:txBody>
      </p:sp>
      <p:sp>
        <p:nvSpPr>
          <p:cNvPr id="9217" name="Rectangle 1"/>
          <p:cNvSpPr>
            <a:spLocks noChangeArrowheads="1"/>
          </p:cNvSpPr>
          <p:nvPr/>
        </p:nvSpPr>
        <p:spPr bwMode="auto">
          <a:xfrm>
            <a:off x="3314444" y="-1187172"/>
            <a:ext cx="2515112" cy="2831544"/>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CO" sz="18400" b="0" i="0" u="none" strike="noStrike" cap="none" normalizeH="0" baseline="0" dirty="0" smtClean="0">
                <a:ln>
                  <a:noFill/>
                </a:ln>
                <a:solidFill>
                  <a:schemeClr val="tx1"/>
                </a:solidFill>
                <a:effectLst/>
                <a:latin typeface="Arial" charset="0"/>
              </a:rPr>
              <a:t> </a:t>
            </a:r>
            <a:r>
              <a:rPr kumimoji="0" lang="es-CO" sz="1800" b="0" i="0" u="none" strike="noStrike" cap="none" normalizeH="0" baseline="0" dirty="0" smtClean="0">
                <a:ln>
                  <a:noFill/>
                </a:ln>
                <a:solidFill>
                  <a:schemeClr val="tx1"/>
                </a:solidFill>
                <a:effectLst/>
                <a:latin typeface="Arial" charset="0"/>
              </a:rPr>
              <a:t>                             </a:t>
            </a:r>
          </a:p>
        </p:txBody>
      </p:sp>
      <p:pic>
        <p:nvPicPr>
          <p:cNvPr id="9218" name="Picture 2" descr="infografia Tu Imagen Corporal"/>
          <p:cNvPicPr>
            <a:picLocks noChangeAspect="1" noChangeArrowheads="1"/>
          </p:cNvPicPr>
          <p:nvPr/>
        </p:nvPicPr>
        <p:blipFill>
          <a:blip r:embed="rId2" cstate="print"/>
          <a:srcRect/>
          <a:stretch>
            <a:fillRect/>
          </a:stretch>
        </p:blipFill>
        <p:spPr bwMode="auto">
          <a:xfrm>
            <a:off x="179512" y="2852936"/>
            <a:ext cx="1057662" cy="1628800"/>
          </a:xfrm>
          <a:prstGeom prst="rect">
            <a:avLst/>
          </a:prstGeom>
          <a:noFill/>
        </p:spPr>
      </p:pic>
      <p:sp>
        <p:nvSpPr>
          <p:cNvPr id="9219" name="Rectangle 3"/>
          <p:cNvSpPr>
            <a:spLocks noChangeArrowheads="1"/>
          </p:cNvSpPr>
          <p:nvPr/>
        </p:nvSpPr>
        <p:spPr bwMode="auto">
          <a:xfrm>
            <a:off x="3314444" y="-1187172"/>
            <a:ext cx="2515112" cy="2831544"/>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CO" sz="18400" b="0" i="0" u="none" strike="noStrike" cap="none" normalizeH="0" baseline="0" dirty="0" smtClean="0">
                <a:ln>
                  <a:noFill/>
                </a:ln>
                <a:solidFill>
                  <a:schemeClr val="tx1"/>
                </a:solidFill>
                <a:effectLst/>
                <a:latin typeface="Arial" charset="0"/>
              </a:rPr>
              <a:t> </a:t>
            </a:r>
            <a:r>
              <a:rPr kumimoji="0" lang="es-CO" sz="1800" b="0" i="0" u="none" strike="noStrike" cap="none" normalizeH="0" baseline="0" dirty="0" smtClean="0">
                <a:ln>
                  <a:noFill/>
                </a:ln>
                <a:solidFill>
                  <a:schemeClr val="tx1"/>
                </a:solidFill>
                <a:effectLst/>
                <a:latin typeface="Arial" charset="0"/>
              </a:rPr>
              <a:t>                             </a:t>
            </a:r>
          </a:p>
        </p:txBody>
      </p:sp>
      <p:pic>
        <p:nvPicPr>
          <p:cNvPr id="9220" name="Picture 4" descr="atractivo Tu Imagen Corporal"/>
          <p:cNvPicPr>
            <a:picLocks noChangeAspect="1" noChangeArrowheads="1"/>
          </p:cNvPicPr>
          <p:nvPr/>
        </p:nvPicPr>
        <p:blipFill>
          <a:blip r:embed="rId3" cstate="print"/>
          <a:srcRect/>
          <a:stretch>
            <a:fillRect/>
          </a:stretch>
        </p:blipFill>
        <p:spPr bwMode="auto">
          <a:xfrm rot="434223">
            <a:off x="7532697" y="885838"/>
            <a:ext cx="864096" cy="1330708"/>
          </a:xfrm>
          <a:prstGeom prst="rect">
            <a:avLst/>
          </a:prstGeom>
          <a:noFill/>
        </p:spPr>
      </p:pic>
      <p:sp>
        <p:nvSpPr>
          <p:cNvPr id="9221" name="Rectangle 5"/>
          <p:cNvSpPr>
            <a:spLocks noChangeArrowheads="1"/>
          </p:cNvSpPr>
          <p:nvPr/>
        </p:nvSpPr>
        <p:spPr bwMode="auto">
          <a:xfrm>
            <a:off x="3401808" y="-810146"/>
            <a:ext cx="2340384" cy="2077492"/>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CO" sz="13500" b="0" i="0" u="none" strike="noStrike" cap="none" normalizeH="0" baseline="0" dirty="0" smtClean="0">
                <a:ln>
                  <a:noFill/>
                </a:ln>
                <a:solidFill>
                  <a:schemeClr val="tx1"/>
                </a:solidFill>
                <a:effectLst/>
                <a:latin typeface="Arial" charset="0"/>
              </a:rPr>
              <a:t> </a:t>
            </a:r>
            <a:r>
              <a:rPr kumimoji="0" lang="es-CO" sz="1800" b="0" i="0" u="none" strike="noStrike" cap="none" normalizeH="0" baseline="0" dirty="0" smtClean="0">
                <a:ln>
                  <a:noFill/>
                </a:ln>
                <a:solidFill>
                  <a:schemeClr val="tx1"/>
                </a:solidFill>
                <a:effectLst/>
                <a:latin typeface="Arial" charset="0"/>
              </a:rPr>
              <a:t>                             </a:t>
            </a:r>
          </a:p>
        </p:txBody>
      </p:sp>
      <p:pic>
        <p:nvPicPr>
          <p:cNvPr id="9222" name="Picture 6" descr="chocolate Tu Imagen Corporal"/>
          <p:cNvPicPr>
            <a:picLocks noChangeAspect="1" noChangeArrowheads="1"/>
          </p:cNvPicPr>
          <p:nvPr/>
        </p:nvPicPr>
        <p:blipFill>
          <a:blip r:embed="rId4" cstate="print"/>
          <a:srcRect/>
          <a:stretch>
            <a:fillRect/>
          </a:stretch>
        </p:blipFill>
        <p:spPr bwMode="auto">
          <a:xfrm>
            <a:off x="3131840" y="908720"/>
            <a:ext cx="2808312" cy="1152129"/>
          </a:xfrm>
          <a:prstGeom prst="rect">
            <a:avLst/>
          </a:prstGeom>
          <a:noFill/>
        </p:spPr>
      </p:pic>
      <p:sp>
        <p:nvSpPr>
          <p:cNvPr id="11" name="10 Elipse"/>
          <p:cNvSpPr/>
          <p:nvPr/>
        </p:nvSpPr>
        <p:spPr>
          <a:xfrm>
            <a:off x="8532440" y="6309320"/>
            <a:ext cx="432048"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195736" y="476672"/>
            <a:ext cx="4392488" cy="984885"/>
          </a:xfrm>
          <a:prstGeom prst="rect">
            <a:avLst/>
          </a:prstGeom>
          <a:noFill/>
        </p:spPr>
        <p:txBody>
          <a:bodyPr wrap="square" rtlCol="0">
            <a:spAutoFit/>
          </a:bodyPr>
          <a:lstStyle/>
          <a:p>
            <a:pPr algn="ctr"/>
            <a:r>
              <a:rPr lang="es-ES" sz="2000" b="1" dirty="0" smtClean="0">
                <a:solidFill>
                  <a:srgbClr val="FF0000"/>
                </a:solidFill>
                <a:latin typeface="Berling Antiqua" pitchFamily="18" charset="0"/>
              </a:rPr>
              <a:t>¿Consideras que tu opinión es igual de importante a la de los demás?</a:t>
            </a:r>
          </a:p>
          <a:p>
            <a:endParaRPr lang="es-CO" dirty="0"/>
          </a:p>
        </p:txBody>
      </p:sp>
      <p:sp>
        <p:nvSpPr>
          <p:cNvPr id="3" name="2 CuadroTexto"/>
          <p:cNvSpPr txBox="1"/>
          <p:nvPr/>
        </p:nvSpPr>
        <p:spPr>
          <a:xfrm>
            <a:off x="395536" y="1628800"/>
            <a:ext cx="7920880" cy="1569660"/>
          </a:xfrm>
          <a:prstGeom prst="rect">
            <a:avLst/>
          </a:prstGeom>
          <a:noFill/>
        </p:spPr>
        <p:txBody>
          <a:bodyPr wrap="square" rtlCol="0">
            <a:spAutoFit/>
          </a:bodyPr>
          <a:lstStyle/>
          <a:p>
            <a:pPr algn="just"/>
            <a:r>
              <a:rPr lang="es-CO" sz="1600" b="1" dirty="0" smtClean="0">
                <a:latin typeface="Arial Narrow" pitchFamily="34" charset="0"/>
              </a:rPr>
              <a:t>Si quieres mejorar tu autoestima, un paso fundamental es empezar a ser consciente de que </a:t>
            </a:r>
            <a:r>
              <a:rPr lang="es-CO" sz="1600" b="1" dirty="0" smtClean="0">
                <a:solidFill>
                  <a:srgbClr val="0070C0"/>
                </a:solidFill>
                <a:latin typeface="Arial Narrow" pitchFamily="34" charset="0"/>
              </a:rPr>
              <a:t>la opinión de los demás no es más importante que la tuya, sino todo lo contrario.</a:t>
            </a:r>
            <a:r>
              <a:rPr lang="es-CO" sz="1600" b="1" dirty="0" smtClean="0">
                <a:latin typeface="Arial Narrow" pitchFamily="34" charset="0"/>
              </a:rPr>
              <a:t>  </a:t>
            </a:r>
            <a:r>
              <a:rPr lang="es-CO" sz="1600" b="1" dirty="0" smtClean="0">
                <a:solidFill>
                  <a:srgbClr val="0070C0"/>
                </a:solidFill>
                <a:latin typeface="Arial Narrow" pitchFamily="34" charset="0"/>
              </a:rPr>
              <a:t>Lo importante es lo que tú pienses sobre ti mismo, no lo que piensen los demás sobre ti.</a:t>
            </a:r>
            <a:r>
              <a:rPr lang="es-CO" sz="1600" b="1" dirty="0" smtClean="0">
                <a:latin typeface="Arial Narrow" pitchFamily="34" charset="0"/>
              </a:rPr>
              <a:t>  Si lo que piensan los demás sobre ti te afecta, es sólo porque permites que lo que los demás piensen sobre ti, se vuelva tu realidad. Lo dijo Les Brown exactamente con estas palabras “La opinión de los demás sobre ti, no tiene que volverse tu realidad”.</a:t>
            </a:r>
          </a:p>
        </p:txBody>
      </p:sp>
      <p:pic>
        <p:nvPicPr>
          <p:cNvPr id="8194" name="Picture 2" descr="http://t1.gstatic.com/images?q=tbn:ANd9GcTzB6QvpmPrG_PCi8WmT5Uw9R1AwSwBke4PxCN0BPgcB35p-yjBkYldzVY">
            <a:hlinkClick r:id="rId2"/>
          </p:cNvPr>
          <p:cNvPicPr>
            <a:picLocks noChangeAspect="1" noChangeArrowheads="1"/>
          </p:cNvPicPr>
          <p:nvPr/>
        </p:nvPicPr>
        <p:blipFill>
          <a:blip r:embed="rId3" cstate="print"/>
          <a:srcRect/>
          <a:stretch>
            <a:fillRect/>
          </a:stretch>
        </p:blipFill>
        <p:spPr bwMode="auto">
          <a:xfrm>
            <a:off x="2771800" y="3356992"/>
            <a:ext cx="3528392" cy="3096344"/>
          </a:xfrm>
          <a:prstGeom prst="rect">
            <a:avLst/>
          </a:prstGeom>
          <a:noFill/>
        </p:spPr>
      </p:pic>
      <p:sp>
        <p:nvSpPr>
          <p:cNvPr id="6" name="5 Elipse"/>
          <p:cNvSpPr/>
          <p:nvPr/>
        </p:nvSpPr>
        <p:spPr>
          <a:xfrm>
            <a:off x="8532440" y="6309320"/>
            <a:ext cx="432048"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75656" y="404664"/>
            <a:ext cx="6264696" cy="1231106"/>
          </a:xfrm>
          <a:prstGeom prst="rect">
            <a:avLst/>
          </a:prstGeom>
          <a:noFill/>
        </p:spPr>
        <p:txBody>
          <a:bodyPr wrap="square" rtlCol="0">
            <a:spAutoFit/>
          </a:bodyPr>
          <a:lstStyle/>
          <a:p>
            <a:pPr algn="ctr"/>
            <a:r>
              <a:rPr lang="es-ES" sz="2800" b="1" dirty="0" smtClean="0">
                <a:solidFill>
                  <a:srgbClr val="FF0000"/>
                </a:solidFill>
                <a:latin typeface="Berling Antiqua" pitchFamily="18" charset="0"/>
              </a:rPr>
              <a:t>Cuando te van a tomar una foto ¿Cuál es tu reacción?</a:t>
            </a:r>
          </a:p>
          <a:p>
            <a:endParaRPr lang="es-CO" dirty="0"/>
          </a:p>
        </p:txBody>
      </p:sp>
      <p:sp>
        <p:nvSpPr>
          <p:cNvPr id="3" name="2 CuadroTexto"/>
          <p:cNvSpPr txBox="1"/>
          <p:nvPr/>
        </p:nvSpPr>
        <p:spPr>
          <a:xfrm>
            <a:off x="323528" y="1772816"/>
            <a:ext cx="3672408" cy="1938992"/>
          </a:xfrm>
          <a:prstGeom prst="rect">
            <a:avLst/>
          </a:prstGeom>
          <a:noFill/>
        </p:spPr>
        <p:txBody>
          <a:bodyPr wrap="square" rtlCol="0">
            <a:spAutoFit/>
          </a:bodyPr>
          <a:lstStyle/>
          <a:p>
            <a:pPr algn="just"/>
            <a:r>
              <a:rPr lang="es-CO" sz="2400" b="1" dirty="0" smtClean="0">
                <a:latin typeface="Arial Narrow" pitchFamily="34" charset="0"/>
              </a:rPr>
              <a:t>ES DE FELICIDAD, YA QUE ME ENCANTAN LAS FOTOS ME LAS DEJO TOMAR SIEMRE Y CUANDO ESTE BIEN PRESENTADA.</a:t>
            </a:r>
            <a:endParaRPr lang="es-CO" sz="2400" b="1" dirty="0">
              <a:latin typeface="Arial Narrow" pitchFamily="34" charset="0"/>
            </a:endParaRPr>
          </a:p>
        </p:txBody>
      </p:sp>
      <p:pic>
        <p:nvPicPr>
          <p:cNvPr id="7170" name="Picture 2" descr="http://t2.gstatic.com/images?q=tbn:ANd9GcTSV4QY4jUNIQUiVGDC6-NrXdTDV9faq-Nn7Ha5brYh12UJ9WsxEJF1dl_n">
            <a:hlinkClick r:id="rId2"/>
          </p:cNvPr>
          <p:cNvPicPr>
            <a:picLocks noChangeAspect="1" noChangeArrowheads="1"/>
          </p:cNvPicPr>
          <p:nvPr/>
        </p:nvPicPr>
        <p:blipFill>
          <a:blip r:embed="rId3" cstate="print"/>
          <a:srcRect/>
          <a:stretch>
            <a:fillRect/>
          </a:stretch>
        </p:blipFill>
        <p:spPr bwMode="auto">
          <a:xfrm>
            <a:off x="4211960" y="1988840"/>
            <a:ext cx="2721902" cy="1512168"/>
          </a:xfrm>
          <a:prstGeom prst="rect">
            <a:avLst/>
          </a:prstGeom>
          <a:noFill/>
        </p:spPr>
      </p:pic>
      <p:pic>
        <p:nvPicPr>
          <p:cNvPr id="7172" name="Picture 4" descr="http://t1.gstatic.com/images?q=tbn:ANd9GcSVLAH5xVnVyi8_Ptx4iA6uGCZuzjWz3asub71AiopQ8I-afr8Ul_Uc7oA">
            <a:hlinkClick r:id="rId4"/>
          </p:cNvPr>
          <p:cNvPicPr>
            <a:picLocks noChangeAspect="1" noChangeArrowheads="1"/>
          </p:cNvPicPr>
          <p:nvPr/>
        </p:nvPicPr>
        <p:blipFill>
          <a:blip r:embed="rId5" cstate="print"/>
          <a:srcRect/>
          <a:stretch>
            <a:fillRect/>
          </a:stretch>
        </p:blipFill>
        <p:spPr bwMode="auto">
          <a:xfrm>
            <a:off x="5940152" y="4149080"/>
            <a:ext cx="2611735" cy="1933179"/>
          </a:xfrm>
          <a:prstGeom prst="rect">
            <a:avLst/>
          </a:prstGeom>
          <a:noFill/>
        </p:spPr>
      </p:pic>
      <p:sp>
        <p:nvSpPr>
          <p:cNvPr id="7" name="6 Elipse"/>
          <p:cNvSpPr/>
          <p:nvPr/>
        </p:nvSpPr>
        <p:spPr>
          <a:xfrm>
            <a:off x="8532440" y="6309320"/>
            <a:ext cx="432048"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43608" y="332656"/>
            <a:ext cx="6912768" cy="800219"/>
          </a:xfrm>
          <a:prstGeom prst="rect">
            <a:avLst/>
          </a:prstGeom>
          <a:noFill/>
        </p:spPr>
        <p:txBody>
          <a:bodyPr wrap="square" rtlCol="0">
            <a:spAutoFit/>
          </a:bodyPr>
          <a:lstStyle/>
          <a:p>
            <a:pPr algn="ctr"/>
            <a:r>
              <a:rPr lang="es-ES" sz="2800" b="1" dirty="0" smtClean="0">
                <a:solidFill>
                  <a:srgbClr val="FF0000"/>
                </a:solidFill>
                <a:latin typeface="Berling Antiqua" pitchFamily="18" charset="0"/>
              </a:rPr>
              <a:t>¿Te expresas fácil en grupo?</a:t>
            </a:r>
          </a:p>
          <a:p>
            <a:endParaRPr lang="es-CO" dirty="0"/>
          </a:p>
        </p:txBody>
      </p:sp>
      <p:sp>
        <p:nvSpPr>
          <p:cNvPr id="3" name="2 CuadroTexto"/>
          <p:cNvSpPr txBox="1"/>
          <p:nvPr/>
        </p:nvSpPr>
        <p:spPr>
          <a:xfrm>
            <a:off x="4572000" y="1412776"/>
            <a:ext cx="4248472" cy="1384995"/>
          </a:xfrm>
          <a:prstGeom prst="rect">
            <a:avLst/>
          </a:prstGeom>
          <a:noFill/>
        </p:spPr>
        <p:txBody>
          <a:bodyPr wrap="square" rtlCol="0">
            <a:spAutoFit/>
          </a:bodyPr>
          <a:lstStyle/>
          <a:p>
            <a:pPr algn="just"/>
            <a:r>
              <a:rPr lang="es-CO" sz="2800" b="1" dirty="0" smtClean="0"/>
              <a:t>Dependiendo el tema y el público es mi fluidez al expresarme.</a:t>
            </a:r>
          </a:p>
        </p:txBody>
      </p:sp>
      <p:pic>
        <p:nvPicPr>
          <p:cNvPr id="6146" name="Picture 2" descr="http://t2.gstatic.com/images?q=tbn:ANd9GcS7mknymf_h4rrte4qvTZwC3MD0-hOqhmxEuTl2kss4zzjayx054dsmLcE">
            <a:hlinkClick r:id="rId2"/>
          </p:cNvPr>
          <p:cNvPicPr>
            <a:picLocks noChangeAspect="1" noChangeArrowheads="1"/>
          </p:cNvPicPr>
          <p:nvPr/>
        </p:nvPicPr>
        <p:blipFill>
          <a:blip r:embed="rId3" cstate="print"/>
          <a:srcRect/>
          <a:stretch>
            <a:fillRect/>
          </a:stretch>
        </p:blipFill>
        <p:spPr bwMode="auto">
          <a:xfrm>
            <a:off x="611560" y="1556792"/>
            <a:ext cx="3528392" cy="3960440"/>
          </a:xfrm>
          <a:prstGeom prst="rect">
            <a:avLst/>
          </a:prstGeom>
          <a:noFill/>
        </p:spPr>
      </p:pic>
      <p:sp>
        <p:nvSpPr>
          <p:cNvPr id="6" name="5 Elipse"/>
          <p:cNvSpPr/>
          <p:nvPr/>
        </p:nvSpPr>
        <p:spPr>
          <a:xfrm>
            <a:off x="8532440" y="6309320"/>
            <a:ext cx="432048"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619672" y="692696"/>
            <a:ext cx="6120680" cy="984885"/>
          </a:xfrm>
          <a:prstGeom prst="rect">
            <a:avLst/>
          </a:prstGeom>
          <a:noFill/>
        </p:spPr>
        <p:txBody>
          <a:bodyPr wrap="square" rtlCol="0">
            <a:spAutoFit/>
          </a:bodyPr>
          <a:lstStyle/>
          <a:p>
            <a:pPr algn="ctr"/>
            <a:r>
              <a:rPr lang="es-ES" sz="2000" b="1" dirty="0" smtClean="0">
                <a:solidFill>
                  <a:srgbClr val="FF0000"/>
                </a:solidFill>
                <a:latin typeface="Berling Antiqua" pitchFamily="18" charset="0"/>
              </a:rPr>
              <a:t>¿Intentas parecerte a las modelos que ves en las revistas?</a:t>
            </a:r>
          </a:p>
          <a:p>
            <a:endParaRPr lang="es-CO" dirty="0"/>
          </a:p>
        </p:txBody>
      </p:sp>
      <p:sp>
        <p:nvSpPr>
          <p:cNvPr id="3" name="2 CuadroTexto"/>
          <p:cNvSpPr txBox="1"/>
          <p:nvPr/>
        </p:nvSpPr>
        <p:spPr>
          <a:xfrm>
            <a:off x="2483768" y="1628800"/>
            <a:ext cx="4536504" cy="1384995"/>
          </a:xfrm>
          <a:prstGeom prst="rect">
            <a:avLst/>
          </a:prstGeom>
          <a:noFill/>
        </p:spPr>
        <p:txBody>
          <a:bodyPr wrap="square" rtlCol="0">
            <a:spAutoFit/>
          </a:bodyPr>
          <a:lstStyle/>
          <a:p>
            <a:r>
              <a:rPr lang="es-CO" sz="2800" b="1" dirty="0" smtClean="0"/>
              <a:t>Parecerme no, pero si imaginarme delgada como ellas.</a:t>
            </a:r>
            <a:endParaRPr lang="es-CO" sz="2800" b="1" dirty="0"/>
          </a:p>
        </p:txBody>
      </p:sp>
      <p:pic>
        <p:nvPicPr>
          <p:cNvPr id="5122" name="Picture 2" descr="http://t2.gstatic.com/images?q=tbn:ANd9GcS9lqU-eQDkPqyZRzG-3cnZStYh1fli-A-kG8kDvW_4QwGYR81YFcd2pec_">
            <a:hlinkClick r:id="rId2"/>
          </p:cNvPr>
          <p:cNvPicPr>
            <a:picLocks noChangeAspect="1" noChangeArrowheads="1"/>
          </p:cNvPicPr>
          <p:nvPr/>
        </p:nvPicPr>
        <p:blipFill>
          <a:blip r:embed="rId3" cstate="print"/>
          <a:srcRect/>
          <a:stretch>
            <a:fillRect/>
          </a:stretch>
        </p:blipFill>
        <p:spPr bwMode="auto">
          <a:xfrm>
            <a:off x="1907704" y="3284984"/>
            <a:ext cx="4824536" cy="2736304"/>
          </a:xfrm>
          <a:prstGeom prst="rect">
            <a:avLst/>
          </a:prstGeom>
          <a:noFill/>
        </p:spPr>
      </p:pic>
      <p:sp>
        <p:nvSpPr>
          <p:cNvPr id="6" name="5 Elipse"/>
          <p:cNvSpPr/>
          <p:nvPr/>
        </p:nvSpPr>
        <p:spPr>
          <a:xfrm>
            <a:off x="8532440" y="6309320"/>
            <a:ext cx="432048"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907704" y="404664"/>
            <a:ext cx="5544616" cy="1231106"/>
          </a:xfrm>
          <a:prstGeom prst="rect">
            <a:avLst/>
          </a:prstGeom>
          <a:noFill/>
        </p:spPr>
        <p:txBody>
          <a:bodyPr wrap="square" rtlCol="0">
            <a:spAutoFit/>
          </a:bodyPr>
          <a:lstStyle/>
          <a:p>
            <a:pPr algn="ctr"/>
            <a:r>
              <a:rPr lang="es-ES" sz="2800" b="1" dirty="0" smtClean="0">
                <a:solidFill>
                  <a:srgbClr val="FF0000"/>
                </a:solidFill>
                <a:latin typeface="Berling Antiqua" pitchFamily="18" charset="0"/>
              </a:rPr>
              <a:t>¿Sabes aceptarte con tus cualidades y defectos?</a:t>
            </a:r>
          </a:p>
          <a:p>
            <a:endParaRPr lang="es-CO" dirty="0"/>
          </a:p>
        </p:txBody>
      </p:sp>
      <p:sp>
        <p:nvSpPr>
          <p:cNvPr id="3" name="2 CuadroTexto"/>
          <p:cNvSpPr txBox="1"/>
          <p:nvPr/>
        </p:nvSpPr>
        <p:spPr>
          <a:xfrm>
            <a:off x="179512" y="2492896"/>
            <a:ext cx="3816424" cy="1631216"/>
          </a:xfrm>
          <a:prstGeom prst="rect">
            <a:avLst/>
          </a:prstGeom>
          <a:noFill/>
        </p:spPr>
        <p:txBody>
          <a:bodyPr wrap="square" rtlCol="0">
            <a:spAutoFit/>
          </a:bodyPr>
          <a:lstStyle/>
          <a:p>
            <a:pPr algn="just"/>
            <a:r>
              <a:rPr lang="es-CO" sz="2000" b="1" dirty="0" smtClean="0">
                <a:solidFill>
                  <a:srgbClr val="0070C0"/>
                </a:solidFill>
                <a:latin typeface="Arial Unicode MS" pitchFamily="34" charset="-128"/>
                <a:ea typeface="Arial Unicode MS" pitchFamily="34" charset="-128"/>
                <a:cs typeface="Arial Unicode MS" pitchFamily="34" charset="-128"/>
              </a:rPr>
              <a:t>Si son defectos físico tratar de mejorarlos sin que estos afecten mi salud.  Si son en cuanto a la personalidad, aceptarlos como son.</a:t>
            </a:r>
            <a:endParaRPr lang="es-CO" sz="2000" b="1" dirty="0">
              <a:solidFill>
                <a:srgbClr val="0070C0"/>
              </a:solidFill>
              <a:latin typeface="Arial Unicode MS" pitchFamily="34" charset="-128"/>
              <a:ea typeface="Arial Unicode MS" pitchFamily="34" charset="-128"/>
              <a:cs typeface="Arial Unicode MS" pitchFamily="34" charset="-128"/>
            </a:endParaRPr>
          </a:p>
        </p:txBody>
      </p:sp>
      <p:pic>
        <p:nvPicPr>
          <p:cNvPr id="4098" name="Picture 2" descr="http://t1.gstatic.com/images?q=tbn:ANd9GcTxpbqbnGZlsXBIOltCx7DPon8bNZZCP4b8jbvPeIy6hnEmkMSGF8RXVHM">
            <a:hlinkClick r:id="rId2"/>
          </p:cNvPr>
          <p:cNvPicPr>
            <a:picLocks noChangeAspect="1" noChangeArrowheads="1"/>
          </p:cNvPicPr>
          <p:nvPr/>
        </p:nvPicPr>
        <p:blipFill>
          <a:blip r:embed="rId3" cstate="print"/>
          <a:srcRect/>
          <a:stretch>
            <a:fillRect/>
          </a:stretch>
        </p:blipFill>
        <p:spPr bwMode="auto">
          <a:xfrm>
            <a:off x="4283968" y="1844824"/>
            <a:ext cx="3960440" cy="3888432"/>
          </a:xfrm>
          <a:prstGeom prst="rect">
            <a:avLst/>
          </a:prstGeom>
          <a:noFill/>
        </p:spPr>
      </p:pic>
      <p:sp>
        <p:nvSpPr>
          <p:cNvPr id="6" name="5 Elipse"/>
          <p:cNvSpPr/>
          <p:nvPr/>
        </p:nvSpPr>
        <p:spPr>
          <a:xfrm>
            <a:off x="8532440" y="6309320"/>
            <a:ext cx="432048"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746</TotalTime>
  <Words>602</Words>
  <Application>Microsoft Office PowerPoint</Application>
  <PresentationFormat>Presentación en pantalla (4:3)</PresentationFormat>
  <Paragraphs>79</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 </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vector>
  </TitlesOfParts>
  <Company>EPM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AUTOESTIMA </dc:title>
  <dc:creator>eechevr</dc:creator>
  <cp:lastModifiedBy>eechevr</cp:lastModifiedBy>
  <cp:revision>78</cp:revision>
  <dcterms:created xsi:type="dcterms:W3CDTF">2014-03-28T14:31:20Z</dcterms:created>
  <dcterms:modified xsi:type="dcterms:W3CDTF">2014-04-01T21:43:07Z</dcterms:modified>
</cp:coreProperties>
</file>